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257" r:id="rId3"/>
    <p:sldId id="258" r:id="rId4"/>
    <p:sldId id="261" r:id="rId5"/>
    <p:sldId id="259" r:id="rId6"/>
    <p:sldId id="272" r:id="rId7"/>
    <p:sldId id="260" r:id="rId8"/>
    <p:sldId id="267" r:id="rId9"/>
    <p:sldId id="273" r:id="rId10"/>
    <p:sldId id="262" r:id="rId11"/>
    <p:sldId id="271" r:id="rId12"/>
    <p:sldId id="263" r:id="rId13"/>
    <p:sldId id="264" r:id="rId14"/>
    <p:sldId id="268" r:id="rId15"/>
    <p:sldId id="269" r:id="rId16"/>
    <p:sldId id="274" r:id="rId17"/>
    <p:sldId id="275" r:id="rId18"/>
    <p:sldId id="270" r:id="rId19"/>
  </p:sldIdLst>
  <p:sldSz cx="9906000" cy="6858000" type="A4"/>
  <p:notesSz cx="6858000" cy="9144000"/>
  <p:defaultTextStyle>
    <a:defPPr>
      <a:defRPr lang="es-V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7292A2E-F333-43FB-9621-5CBBE7FDCDCB}" styleName="Estilo claro 2 - Acento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8" d="100"/>
          <a:sy n="68" d="100"/>
        </p:scale>
        <p:origin x="-1200" y="-72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VE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90AD64-CF97-43D7-B107-02DDACCBBFBA}" type="datetimeFigureOut">
              <a:rPr lang="es-VE" smtClean="0"/>
              <a:t>12/05/2015</a:t>
            </a:fld>
            <a:endParaRPr lang="es-VE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VE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V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V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B71FE4-47FE-4F9F-97AA-F29456BEDC73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3594353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V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B71FE4-47FE-4F9F-97AA-F29456BEDC73}" type="slidenum">
              <a:rPr lang="es-VE" smtClean="0"/>
              <a:t>1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905086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VE" dirty="0" smtClean="0"/>
              <a:t>El grupo de </a:t>
            </a:r>
            <a:r>
              <a:rPr lang="es-VE" dirty="0" err="1" smtClean="0"/>
              <a:t>briólogos</a:t>
            </a:r>
            <a:r>
              <a:rPr lang="es-VE" dirty="0" smtClean="0"/>
              <a:t> del</a:t>
            </a:r>
            <a:r>
              <a:rPr lang="es-VE" baseline="0" dirty="0" smtClean="0"/>
              <a:t> IJBM se ha dedicado en los últimos años a </a:t>
            </a:r>
            <a:endParaRPr lang="es-V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B71FE4-47FE-4F9F-97AA-F29456BEDC73}" type="slidenum">
              <a:rPr lang="es-VE" smtClean="0"/>
              <a:t>2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2371922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905001"/>
            <a:ext cx="817245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2950" y="4572000"/>
            <a:ext cx="700024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B5C-4BBA-4D4B-862A-AA59941E04D7}" type="datetimeFigureOut">
              <a:rPr lang="es-VE" smtClean="0"/>
              <a:t>12/05/2015</a:t>
            </a:fld>
            <a:endParaRPr lang="es-V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179D2-DF76-49D0-8ACA-5B99F0AF4B7C}" type="slidenum">
              <a:rPr lang="es-VE" smtClean="0"/>
              <a:t>‹Nº›</a:t>
            </a:fld>
            <a:endParaRPr lang="es-V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B5C-4BBA-4D4B-862A-AA59941E04D7}" type="datetimeFigureOut">
              <a:rPr lang="es-VE" smtClean="0"/>
              <a:t>12/05/2015</a:t>
            </a:fld>
            <a:endParaRPr lang="es-V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179D2-DF76-49D0-8ACA-5B99F0AF4B7C}" type="slidenum">
              <a:rPr lang="es-VE" smtClean="0"/>
              <a:t>‹Nº›</a:t>
            </a:fld>
            <a:endParaRPr lang="es-V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1898650" cy="5851525"/>
          </a:xfrm>
        </p:spPr>
        <p:txBody>
          <a:bodyPr vert="eaVert" anchor="b" anchorCtr="0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B5C-4BBA-4D4B-862A-AA59941E04D7}" type="datetimeFigureOut">
              <a:rPr lang="es-VE" smtClean="0"/>
              <a:t>12/05/2015</a:t>
            </a:fld>
            <a:endParaRPr lang="es-V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179D2-DF76-49D0-8ACA-5B99F0AF4B7C}" type="slidenum">
              <a:rPr lang="es-VE" smtClean="0"/>
              <a:t>‹Nº›</a:t>
            </a:fld>
            <a:endParaRPr lang="es-V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B5C-4BBA-4D4B-862A-AA59941E04D7}" type="datetimeFigureOut">
              <a:rPr lang="es-VE" smtClean="0"/>
              <a:t>12/05/2015</a:t>
            </a:fld>
            <a:endParaRPr lang="es-V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179D2-DF76-49D0-8ACA-5B99F0AF4B7C}" type="slidenum">
              <a:rPr lang="es-VE" smtClean="0"/>
              <a:t>‹Nº›</a:t>
            </a:fld>
            <a:endParaRPr lang="es-V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5486400"/>
            <a:ext cx="8297994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3852863"/>
            <a:ext cx="6646994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B5C-4BBA-4D4B-862A-AA59941E04D7}" type="datetimeFigureOut">
              <a:rPr lang="es-VE" smtClean="0"/>
              <a:t>12/05/2015</a:t>
            </a:fld>
            <a:endParaRPr lang="es-V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179D2-DF76-49D0-8ACA-5B99F0AF4B7C}" type="slidenum">
              <a:rPr lang="es-VE" smtClean="0"/>
              <a:t>‹Nº›</a:t>
            </a:fld>
            <a:endParaRPr lang="es-V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36192"/>
            <a:ext cx="39624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7900" y="1536192"/>
            <a:ext cx="39624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B5C-4BBA-4D4B-862A-AA59941E04D7}" type="datetimeFigureOut">
              <a:rPr lang="es-VE" smtClean="0"/>
              <a:t>12/05/2015</a:t>
            </a:fld>
            <a:endParaRPr lang="es-V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179D2-DF76-49D0-8ACA-5B99F0AF4B7C}" type="slidenum">
              <a:rPr lang="es-VE" smtClean="0"/>
              <a:t>‹Nº›</a:t>
            </a:fld>
            <a:endParaRPr lang="es-V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39624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39624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87900" y="1535113"/>
            <a:ext cx="39624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87900" y="2174875"/>
            <a:ext cx="39624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B5C-4BBA-4D4B-862A-AA59941E04D7}" type="datetimeFigureOut">
              <a:rPr lang="es-VE" smtClean="0"/>
              <a:t>12/05/2015</a:t>
            </a:fld>
            <a:endParaRPr lang="es-V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179D2-DF76-49D0-8ACA-5B99F0AF4B7C}" type="slidenum">
              <a:rPr lang="es-VE" smtClean="0"/>
              <a:t>‹Nº›</a:t>
            </a:fld>
            <a:endParaRPr lang="es-V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B5C-4BBA-4D4B-862A-AA59941E04D7}" type="datetimeFigureOut">
              <a:rPr lang="es-VE" smtClean="0"/>
              <a:t>12/05/2015</a:t>
            </a:fld>
            <a:endParaRPr lang="es-V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179D2-DF76-49D0-8ACA-5B99F0AF4B7C}" type="slidenum">
              <a:rPr lang="es-VE" smtClean="0"/>
              <a:t>‹Nº›</a:t>
            </a:fld>
            <a:endParaRPr lang="es-V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B5C-4BBA-4D4B-862A-AA59941E04D7}" type="datetimeFigureOut">
              <a:rPr lang="es-VE" smtClean="0"/>
              <a:t>12/05/2015</a:t>
            </a:fld>
            <a:endParaRPr lang="es-V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179D2-DF76-49D0-8ACA-5B99F0AF4B7C}" type="slidenum">
              <a:rPr lang="es-VE" smtClean="0"/>
              <a:t>‹Nº›</a:t>
            </a:fld>
            <a:endParaRPr lang="es-V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1" y="5495544"/>
            <a:ext cx="84201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30199" y="6096000"/>
            <a:ext cx="84201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B5C-4BBA-4D4B-862A-AA59941E04D7}" type="datetimeFigureOut">
              <a:rPr lang="es-VE" smtClean="0"/>
              <a:t>12/05/2015</a:t>
            </a:fld>
            <a:endParaRPr lang="es-V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179D2-DF76-49D0-8ACA-5B99F0AF4B7C}" type="slidenum">
              <a:rPr lang="es-VE" smtClean="0"/>
              <a:t>‹Nº›</a:t>
            </a:fld>
            <a:endParaRPr lang="es-VE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30200" y="381000"/>
            <a:ext cx="8420100" cy="494284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898" y="5495278"/>
            <a:ext cx="84201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916305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6898" y="6096000"/>
            <a:ext cx="84201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B5C-4BBA-4D4B-862A-AA59941E04D7}" type="datetimeFigureOut">
              <a:rPr lang="es-VE" smtClean="0"/>
              <a:t>12/05/2015</a:t>
            </a:fld>
            <a:endParaRPr lang="es-V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3179D2-DF76-49D0-8ACA-5B99F0AF4B7C}" type="slidenum">
              <a:rPr lang="es-VE" smtClean="0"/>
              <a:t>‹Nº›</a:t>
            </a:fld>
            <a:endParaRPr lang="es-VE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V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255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0"/>
            <a:ext cx="8255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163050" y="0"/>
            <a:ext cx="7429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163050" y="5486400"/>
            <a:ext cx="74295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42770" y="5648960"/>
            <a:ext cx="59436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CD3179D2-DF76-49D0-8ACA-5B99F0AF4B7C}" type="slidenum">
              <a:rPr lang="es-VE" smtClean="0"/>
              <a:t>‹Nº›</a:t>
            </a:fld>
            <a:endParaRPr lang="es-V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8317790" y="4033520"/>
            <a:ext cx="2367281" cy="396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s-V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8282231" y="1630680"/>
            <a:ext cx="2438399" cy="396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35E72B5C-4BBA-4D4B-862A-AA59941E04D7}" type="datetimeFigureOut">
              <a:rPr lang="es-VE" smtClean="0"/>
              <a:t>12/05/2015</a:t>
            </a:fld>
            <a:endParaRPr lang="es-V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1.bp.blogspot.com/-H9Cr1jngN9o/VEqqqk8polI/AAAAAAAAAxk/v2m_2k4vKpk/s1600/logocvbxx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148" y="235264"/>
            <a:ext cx="2627509" cy="114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038" y="536029"/>
            <a:ext cx="2588067" cy="471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Jesús\Downloads\logo instituto-01 copia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" t="5932" r="3260"/>
          <a:stretch/>
        </p:blipFill>
        <p:spPr bwMode="auto">
          <a:xfrm>
            <a:off x="506506" y="235264"/>
            <a:ext cx="2340260" cy="107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774524" y="1844824"/>
            <a:ext cx="73468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VE" sz="3200" b="1" u="sng" dirty="0"/>
              <a:t>Musgos de bosques andinos de los alrededores de Mérida</a:t>
            </a:r>
            <a:r>
              <a:rPr lang="es-VE" sz="3200" b="1" dirty="0"/>
              <a:t>: </a:t>
            </a:r>
            <a:r>
              <a:rPr lang="es-VE" sz="2400" b="1" dirty="0"/>
              <a:t>distribución altitudinal y su posible uso para monitoreo de cambio climático</a:t>
            </a:r>
            <a:endParaRPr lang="es-VE" sz="2400" dirty="0"/>
          </a:p>
        </p:txBody>
      </p:sp>
      <p:sp>
        <p:nvSpPr>
          <p:cNvPr id="8" name="7 CuadroTexto"/>
          <p:cNvSpPr txBox="1"/>
          <p:nvPr/>
        </p:nvSpPr>
        <p:spPr>
          <a:xfrm>
            <a:off x="659195" y="6133946"/>
            <a:ext cx="7960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b="1" dirty="0" smtClean="0"/>
              <a:t>Br. Jesús F. Delgado        Dra. Yelitza León Vargas       Lic. María Silvina </a:t>
            </a:r>
            <a:r>
              <a:rPr lang="es-VE" b="1" dirty="0" err="1" smtClean="0"/>
              <a:t>Ussher</a:t>
            </a:r>
            <a:endParaRPr lang="es-VE" b="1" dirty="0"/>
          </a:p>
        </p:txBody>
      </p:sp>
      <p:pic>
        <p:nvPicPr>
          <p:cNvPr id="1029" name="Picture 5" descr="D:\Jesús\Pictures\Mucubaji (2)\Portada_página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54"/>
          <a:stretch/>
        </p:blipFill>
        <p:spPr bwMode="auto">
          <a:xfrm>
            <a:off x="748988" y="3834919"/>
            <a:ext cx="8033565" cy="193983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748988" y="5648128"/>
            <a:ext cx="23604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VE" sz="1200" dirty="0" smtClean="0"/>
              <a:t>www.briologiaenvenezuela.com.ve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6434493" y="5648128"/>
            <a:ext cx="2123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VE" sz="1200" i="1" dirty="0" err="1" smtClean="0"/>
              <a:t>Octoblepharum</a:t>
            </a:r>
            <a:r>
              <a:rPr lang="es-VE" sz="1200" i="1" dirty="0" smtClean="0"/>
              <a:t> </a:t>
            </a:r>
            <a:r>
              <a:rPr lang="es-VE" sz="1200" i="1" dirty="0" err="1" smtClean="0"/>
              <a:t>albidum</a:t>
            </a:r>
            <a:r>
              <a:rPr lang="es-VE" sz="1200" i="1" dirty="0"/>
              <a:t> </a:t>
            </a:r>
            <a:r>
              <a:rPr lang="es-VE" sz="1200" dirty="0" err="1" smtClean="0"/>
              <a:t>Hedw</a:t>
            </a:r>
            <a:r>
              <a:rPr lang="es-VE" sz="1200" dirty="0" smtClean="0"/>
              <a:t>.</a:t>
            </a:r>
          </a:p>
        </p:txBody>
      </p:sp>
      <p:pic>
        <p:nvPicPr>
          <p:cNvPr id="16" name="Picture 4" descr="Logo WEB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3"/>
          <a:stretch/>
        </p:blipFill>
        <p:spPr bwMode="auto">
          <a:xfrm>
            <a:off x="9165468" y="5604276"/>
            <a:ext cx="740532" cy="4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117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Logo WEB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3"/>
          <a:stretch/>
        </p:blipFill>
        <p:spPr bwMode="auto">
          <a:xfrm>
            <a:off x="9165468" y="5604276"/>
            <a:ext cx="740532" cy="4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5577070" y="83768"/>
            <a:ext cx="3666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i="1" dirty="0" smtClean="0"/>
              <a:t>Los musgos en bosques andinos</a:t>
            </a:r>
            <a:endParaRPr lang="es-VE" i="1" dirty="0"/>
          </a:p>
        </p:txBody>
      </p:sp>
      <p:cxnSp>
        <p:nvCxnSpPr>
          <p:cNvPr id="4" name="3 Conector recto"/>
          <p:cNvCxnSpPr/>
          <p:nvPr/>
        </p:nvCxnSpPr>
        <p:spPr>
          <a:xfrm>
            <a:off x="350489" y="476672"/>
            <a:ext cx="865896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7 Conector recto"/>
          <p:cNvCxnSpPr/>
          <p:nvPr/>
        </p:nvCxnSpPr>
        <p:spPr>
          <a:xfrm>
            <a:off x="1286593" y="1196752"/>
            <a:ext cx="0" cy="431699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8 Conector recto"/>
          <p:cNvCxnSpPr/>
          <p:nvPr/>
        </p:nvCxnSpPr>
        <p:spPr>
          <a:xfrm flipH="1">
            <a:off x="1286593" y="5517232"/>
            <a:ext cx="7410823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17 Conector recto"/>
          <p:cNvCxnSpPr/>
          <p:nvPr/>
        </p:nvCxnSpPr>
        <p:spPr>
          <a:xfrm>
            <a:off x="1177736" y="5013176"/>
            <a:ext cx="156017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18 Conector recto"/>
          <p:cNvCxnSpPr/>
          <p:nvPr/>
        </p:nvCxnSpPr>
        <p:spPr>
          <a:xfrm>
            <a:off x="1177736" y="3933056"/>
            <a:ext cx="156017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19 Conector recto"/>
          <p:cNvCxnSpPr/>
          <p:nvPr/>
        </p:nvCxnSpPr>
        <p:spPr>
          <a:xfrm>
            <a:off x="1177736" y="2852936"/>
            <a:ext cx="156017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20 Conector recto"/>
          <p:cNvCxnSpPr/>
          <p:nvPr/>
        </p:nvCxnSpPr>
        <p:spPr>
          <a:xfrm>
            <a:off x="1177736" y="1772816"/>
            <a:ext cx="156017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21 CuadroTexto"/>
          <p:cNvSpPr txBox="1"/>
          <p:nvPr/>
        </p:nvSpPr>
        <p:spPr>
          <a:xfrm>
            <a:off x="620519" y="1619503"/>
            <a:ext cx="109212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sz="1400" b="1" dirty="0" smtClean="0">
                <a:latin typeface="Arial" pitchFamily="34" charset="0"/>
                <a:cs typeface="Arial" pitchFamily="34" charset="0"/>
              </a:rPr>
              <a:t>4000</a:t>
            </a:r>
          </a:p>
          <a:p>
            <a:endParaRPr lang="es-VE" sz="1400" b="1" dirty="0">
              <a:latin typeface="Arial" pitchFamily="34" charset="0"/>
              <a:cs typeface="Arial" pitchFamily="34" charset="0"/>
            </a:endParaRPr>
          </a:p>
          <a:p>
            <a:endParaRPr lang="es-VE" sz="1400" b="1" dirty="0" smtClean="0">
              <a:latin typeface="Arial" pitchFamily="34" charset="0"/>
              <a:cs typeface="Arial" pitchFamily="34" charset="0"/>
            </a:endParaRPr>
          </a:p>
          <a:p>
            <a:endParaRPr lang="es-VE" sz="1400" b="1" dirty="0" smtClean="0">
              <a:latin typeface="Arial" pitchFamily="34" charset="0"/>
              <a:cs typeface="Arial" pitchFamily="34" charset="0"/>
            </a:endParaRPr>
          </a:p>
          <a:p>
            <a:endParaRPr lang="es-VE" sz="1400" b="1" dirty="0" smtClean="0">
              <a:latin typeface="Arial" pitchFamily="34" charset="0"/>
              <a:cs typeface="Arial" pitchFamily="34" charset="0"/>
            </a:endParaRPr>
          </a:p>
          <a:p>
            <a:r>
              <a:rPr lang="es-VE" sz="1400" b="1" dirty="0" smtClean="0">
                <a:latin typeface="Arial" pitchFamily="34" charset="0"/>
                <a:cs typeface="Arial" pitchFamily="34" charset="0"/>
              </a:rPr>
              <a:t>3000</a:t>
            </a:r>
          </a:p>
          <a:p>
            <a:endParaRPr lang="es-VE" sz="1400" b="1" dirty="0">
              <a:latin typeface="Arial" pitchFamily="34" charset="0"/>
              <a:cs typeface="Arial" pitchFamily="34" charset="0"/>
            </a:endParaRPr>
          </a:p>
          <a:p>
            <a:endParaRPr lang="es-VE" sz="1400" b="1" dirty="0" smtClean="0">
              <a:latin typeface="Arial" pitchFamily="34" charset="0"/>
              <a:cs typeface="Arial" pitchFamily="34" charset="0"/>
            </a:endParaRPr>
          </a:p>
          <a:p>
            <a:endParaRPr lang="es-VE" sz="1400" b="1" dirty="0" smtClean="0">
              <a:latin typeface="Arial" pitchFamily="34" charset="0"/>
              <a:cs typeface="Arial" pitchFamily="34" charset="0"/>
            </a:endParaRPr>
          </a:p>
          <a:p>
            <a:endParaRPr lang="es-VE" sz="1400" b="1" dirty="0">
              <a:latin typeface="Arial" pitchFamily="34" charset="0"/>
              <a:cs typeface="Arial" pitchFamily="34" charset="0"/>
            </a:endParaRPr>
          </a:p>
          <a:p>
            <a:r>
              <a:rPr lang="es-VE" sz="1400" b="1" dirty="0" smtClean="0">
                <a:latin typeface="Arial" pitchFamily="34" charset="0"/>
                <a:cs typeface="Arial" pitchFamily="34" charset="0"/>
              </a:rPr>
              <a:t>2000</a:t>
            </a:r>
          </a:p>
          <a:p>
            <a:endParaRPr lang="es-VE" sz="1400" b="1" dirty="0">
              <a:latin typeface="Arial" pitchFamily="34" charset="0"/>
              <a:cs typeface="Arial" pitchFamily="34" charset="0"/>
            </a:endParaRPr>
          </a:p>
          <a:p>
            <a:endParaRPr lang="es-VE" sz="1400" b="1" dirty="0" smtClean="0">
              <a:latin typeface="Arial" pitchFamily="34" charset="0"/>
              <a:cs typeface="Arial" pitchFamily="34" charset="0"/>
            </a:endParaRPr>
          </a:p>
          <a:p>
            <a:endParaRPr lang="es-VE" sz="1400" b="1" dirty="0" smtClean="0">
              <a:latin typeface="Arial" pitchFamily="34" charset="0"/>
              <a:cs typeface="Arial" pitchFamily="34" charset="0"/>
            </a:endParaRPr>
          </a:p>
          <a:p>
            <a:endParaRPr lang="es-VE" sz="1400" b="1" dirty="0" smtClean="0">
              <a:latin typeface="Arial" pitchFamily="34" charset="0"/>
              <a:cs typeface="Arial" pitchFamily="34" charset="0"/>
            </a:endParaRPr>
          </a:p>
          <a:p>
            <a:r>
              <a:rPr lang="es-VE" sz="1400" b="1" dirty="0" smtClean="0">
                <a:latin typeface="Arial" pitchFamily="34" charset="0"/>
                <a:cs typeface="Arial" pitchFamily="34" charset="0"/>
              </a:rPr>
              <a:t>1000</a:t>
            </a:r>
          </a:p>
          <a:p>
            <a:endParaRPr lang="es-VE" sz="1400" b="1" dirty="0" smtClean="0">
              <a:latin typeface="Arial" pitchFamily="34" charset="0"/>
              <a:cs typeface="Arial" pitchFamily="34" charset="0"/>
            </a:endParaRPr>
          </a:p>
          <a:p>
            <a:r>
              <a:rPr lang="es-VE" sz="1400" b="1" dirty="0" smtClean="0">
                <a:latin typeface="Arial" pitchFamily="34" charset="0"/>
                <a:cs typeface="Arial" pitchFamily="34" charset="0"/>
              </a:rPr>
              <a:t>   0</a:t>
            </a:r>
          </a:p>
        </p:txBody>
      </p:sp>
      <p:sp>
        <p:nvSpPr>
          <p:cNvPr id="34" name="33 Forma libre"/>
          <p:cNvSpPr/>
          <p:nvPr/>
        </p:nvSpPr>
        <p:spPr>
          <a:xfrm>
            <a:off x="1286592" y="1656000"/>
            <a:ext cx="6946739" cy="2886562"/>
          </a:xfrm>
          <a:custGeom>
            <a:avLst/>
            <a:gdLst>
              <a:gd name="connsiteX0" fmla="*/ 0 w 6412374"/>
              <a:gd name="connsiteY0" fmla="*/ 697445 h 2886562"/>
              <a:gd name="connsiteX1" fmla="*/ 173620 w 6412374"/>
              <a:gd name="connsiteY1" fmla="*/ 408078 h 2886562"/>
              <a:gd name="connsiteX2" fmla="*/ 451412 w 6412374"/>
              <a:gd name="connsiteY2" fmla="*/ 72413 h 2886562"/>
              <a:gd name="connsiteX3" fmla="*/ 567159 w 6412374"/>
              <a:gd name="connsiteY3" fmla="*/ 2964 h 2886562"/>
              <a:gd name="connsiteX4" fmla="*/ 844952 w 6412374"/>
              <a:gd name="connsiteY4" fmla="*/ 130286 h 2886562"/>
              <a:gd name="connsiteX5" fmla="*/ 1180617 w 6412374"/>
              <a:gd name="connsiteY5" fmla="*/ 570124 h 2886562"/>
              <a:gd name="connsiteX6" fmla="*/ 1412111 w 6412374"/>
              <a:gd name="connsiteY6" fmla="*/ 998387 h 2886562"/>
              <a:gd name="connsiteX7" fmla="*/ 1736202 w 6412374"/>
              <a:gd name="connsiteY7" fmla="*/ 1484524 h 2886562"/>
              <a:gd name="connsiteX8" fmla="*/ 1921397 w 6412374"/>
              <a:gd name="connsiteY8" fmla="*/ 1727592 h 2886562"/>
              <a:gd name="connsiteX9" fmla="*/ 2558005 w 6412374"/>
              <a:gd name="connsiteY9" fmla="*/ 2294752 h 2886562"/>
              <a:gd name="connsiteX10" fmla="*/ 3044141 w 6412374"/>
              <a:gd name="connsiteY10" fmla="*/ 2665142 h 2886562"/>
              <a:gd name="connsiteX11" fmla="*/ 3217762 w 6412374"/>
              <a:gd name="connsiteY11" fmla="*/ 2780889 h 2886562"/>
              <a:gd name="connsiteX12" fmla="*/ 3472405 w 6412374"/>
              <a:gd name="connsiteY12" fmla="*/ 2885061 h 2886562"/>
              <a:gd name="connsiteX13" fmla="*/ 3796496 w 6412374"/>
              <a:gd name="connsiteY13" fmla="*/ 2699866 h 2886562"/>
              <a:gd name="connsiteX14" fmla="*/ 4097438 w 6412374"/>
              <a:gd name="connsiteY14" fmla="*/ 2549395 h 2886562"/>
              <a:gd name="connsiteX15" fmla="*/ 4363655 w 6412374"/>
              <a:gd name="connsiteY15" fmla="*/ 2306326 h 2886562"/>
              <a:gd name="connsiteX16" fmla="*/ 4560425 w 6412374"/>
              <a:gd name="connsiteY16" fmla="*/ 2132706 h 2886562"/>
              <a:gd name="connsiteX17" fmla="*/ 4815068 w 6412374"/>
              <a:gd name="connsiteY17" fmla="*/ 1959086 h 2886562"/>
              <a:gd name="connsiteX18" fmla="*/ 4942390 w 6412374"/>
              <a:gd name="connsiteY18" fmla="*/ 1912787 h 2886562"/>
              <a:gd name="connsiteX19" fmla="*/ 5127585 w 6412374"/>
              <a:gd name="connsiteY19" fmla="*/ 1878063 h 2886562"/>
              <a:gd name="connsiteX20" fmla="*/ 5382228 w 6412374"/>
              <a:gd name="connsiteY20" fmla="*/ 1716018 h 2886562"/>
              <a:gd name="connsiteX21" fmla="*/ 5671595 w 6412374"/>
              <a:gd name="connsiteY21" fmla="*/ 1426651 h 2886562"/>
              <a:gd name="connsiteX22" fmla="*/ 5972536 w 6412374"/>
              <a:gd name="connsiteY22" fmla="*/ 940514 h 2886562"/>
              <a:gd name="connsiteX23" fmla="*/ 6134582 w 6412374"/>
              <a:gd name="connsiteY23" fmla="*/ 593273 h 2886562"/>
              <a:gd name="connsiteX24" fmla="*/ 6215605 w 6412374"/>
              <a:gd name="connsiteY24" fmla="*/ 477526 h 2886562"/>
              <a:gd name="connsiteX25" fmla="*/ 6412374 w 6412374"/>
              <a:gd name="connsiteY25" fmla="*/ 350205 h 2886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412374" h="2886562">
                <a:moveTo>
                  <a:pt x="0" y="697445"/>
                </a:moveTo>
                <a:cubicBezTo>
                  <a:pt x="49192" y="604847"/>
                  <a:pt x="98385" y="512250"/>
                  <a:pt x="173620" y="408078"/>
                </a:cubicBezTo>
                <a:cubicBezTo>
                  <a:pt x="248855" y="303906"/>
                  <a:pt x="385822" y="139932"/>
                  <a:pt x="451412" y="72413"/>
                </a:cubicBezTo>
                <a:cubicBezTo>
                  <a:pt x="517002" y="4894"/>
                  <a:pt x="501569" y="-6682"/>
                  <a:pt x="567159" y="2964"/>
                </a:cubicBezTo>
                <a:cubicBezTo>
                  <a:pt x="632749" y="12609"/>
                  <a:pt x="742709" y="35759"/>
                  <a:pt x="844952" y="130286"/>
                </a:cubicBezTo>
                <a:cubicBezTo>
                  <a:pt x="947195" y="224813"/>
                  <a:pt x="1086091" y="425441"/>
                  <a:pt x="1180617" y="570124"/>
                </a:cubicBezTo>
                <a:cubicBezTo>
                  <a:pt x="1275143" y="714807"/>
                  <a:pt x="1319513" y="845987"/>
                  <a:pt x="1412111" y="998387"/>
                </a:cubicBezTo>
                <a:cubicBezTo>
                  <a:pt x="1504709" y="1150787"/>
                  <a:pt x="1651321" y="1362990"/>
                  <a:pt x="1736202" y="1484524"/>
                </a:cubicBezTo>
                <a:cubicBezTo>
                  <a:pt x="1821083" y="1606058"/>
                  <a:pt x="1784430" y="1592554"/>
                  <a:pt x="1921397" y="1727592"/>
                </a:cubicBezTo>
                <a:cubicBezTo>
                  <a:pt x="2058364" y="1862630"/>
                  <a:pt x="2370881" y="2138494"/>
                  <a:pt x="2558005" y="2294752"/>
                </a:cubicBezTo>
                <a:cubicBezTo>
                  <a:pt x="2745129" y="2451010"/>
                  <a:pt x="2934182" y="2584119"/>
                  <a:pt x="3044141" y="2665142"/>
                </a:cubicBezTo>
                <a:cubicBezTo>
                  <a:pt x="3154100" y="2746165"/>
                  <a:pt x="3146385" y="2744236"/>
                  <a:pt x="3217762" y="2780889"/>
                </a:cubicBezTo>
                <a:cubicBezTo>
                  <a:pt x="3289139" y="2817542"/>
                  <a:pt x="3375949" y="2898565"/>
                  <a:pt x="3472405" y="2885061"/>
                </a:cubicBezTo>
                <a:cubicBezTo>
                  <a:pt x="3568861" y="2871557"/>
                  <a:pt x="3692324" y="2755810"/>
                  <a:pt x="3796496" y="2699866"/>
                </a:cubicBezTo>
                <a:cubicBezTo>
                  <a:pt x="3900668" y="2643922"/>
                  <a:pt x="4002912" y="2614985"/>
                  <a:pt x="4097438" y="2549395"/>
                </a:cubicBezTo>
                <a:cubicBezTo>
                  <a:pt x="4191964" y="2483805"/>
                  <a:pt x="4286491" y="2375774"/>
                  <a:pt x="4363655" y="2306326"/>
                </a:cubicBezTo>
                <a:cubicBezTo>
                  <a:pt x="4440819" y="2236878"/>
                  <a:pt x="4485190" y="2190579"/>
                  <a:pt x="4560425" y="2132706"/>
                </a:cubicBezTo>
                <a:cubicBezTo>
                  <a:pt x="4635660" y="2074833"/>
                  <a:pt x="4751407" y="1995739"/>
                  <a:pt x="4815068" y="1959086"/>
                </a:cubicBezTo>
                <a:cubicBezTo>
                  <a:pt x="4878729" y="1922433"/>
                  <a:pt x="4890304" y="1926291"/>
                  <a:pt x="4942390" y="1912787"/>
                </a:cubicBezTo>
                <a:cubicBezTo>
                  <a:pt x="4994476" y="1899283"/>
                  <a:pt x="5054279" y="1910858"/>
                  <a:pt x="5127585" y="1878063"/>
                </a:cubicBezTo>
                <a:cubicBezTo>
                  <a:pt x="5200891" y="1845268"/>
                  <a:pt x="5291560" y="1791253"/>
                  <a:pt x="5382228" y="1716018"/>
                </a:cubicBezTo>
                <a:cubicBezTo>
                  <a:pt x="5472896" y="1640783"/>
                  <a:pt x="5573210" y="1555902"/>
                  <a:pt x="5671595" y="1426651"/>
                </a:cubicBezTo>
                <a:cubicBezTo>
                  <a:pt x="5769980" y="1297400"/>
                  <a:pt x="5895372" y="1079410"/>
                  <a:pt x="5972536" y="940514"/>
                </a:cubicBezTo>
                <a:cubicBezTo>
                  <a:pt x="6049700" y="801618"/>
                  <a:pt x="6094071" y="670438"/>
                  <a:pt x="6134582" y="593273"/>
                </a:cubicBezTo>
                <a:cubicBezTo>
                  <a:pt x="6175093" y="516108"/>
                  <a:pt x="6169306" y="518037"/>
                  <a:pt x="6215605" y="477526"/>
                </a:cubicBezTo>
                <a:cubicBezTo>
                  <a:pt x="6261904" y="437015"/>
                  <a:pt x="6337139" y="393610"/>
                  <a:pt x="6412374" y="350205"/>
                </a:cubicBezTo>
              </a:path>
            </a:pathLst>
          </a:cu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pic>
        <p:nvPicPr>
          <p:cNvPr id="2050" name="Picture 2" descr="C:\Users\Jesús\Dropbox\Floristica\fotos\DSCN05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272" y="1248007"/>
            <a:ext cx="1429242" cy="1759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Jesús\Desktop\P41601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670" y="686038"/>
            <a:ext cx="2273666" cy="1374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40 CuadroTexto"/>
          <p:cNvSpPr txBox="1"/>
          <p:nvPr/>
        </p:nvSpPr>
        <p:spPr>
          <a:xfrm>
            <a:off x="1723797" y="5795972"/>
            <a:ext cx="6329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VE" b="1" dirty="0" smtClean="0"/>
              <a:t>Sierra Nevada de Mérida                                            Sierra del Norte</a:t>
            </a:r>
            <a:endParaRPr lang="es-VE" b="1" dirty="0"/>
          </a:p>
        </p:txBody>
      </p:sp>
      <p:sp>
        <p:nvSpPr>
          <p:cNvPr id="42" name="41 CuadroTexto"/>
          <p:cNvSpPr txBox="1"/>
          <p:nvPr/>
        </p:nvSpPr>
        <p:spPr>
          <a:xfrm>
            <a:off x="5407079" y="4551511"/>
            <a:ext cx="14270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VE" dirty="0" smtClean="0"/>
              <a:t>La Carbonera</a:t>
            </a:r>
          </a:p>
          <a:p>
            <a:pPr algn="ctr"/>
            <a:r>
              <a:rPr lang="es-VE" dirty="0" smtClean="0"/>
              <a:t>48 géneros</a:t>
            </a:r>
          </a:p>
          <a:p>
            <a:pPr algn="ctr"/>
            <a:r>
              <a:rPr lang="es-VE" dirty="0" smtClean="0"/>
              <a:t>72 especies</a:t>
            </a:r>
            <a:endParaRPr lang="es-VE" dirty="0"/>
          </a:p>
        </p:txBody>
      </p:sp>
      <p:sp>
        <p:nvSpPr>
          <p:cNvPr id="43" name="42 CuadroTexto"/>
          <p:cNvSpPr txBox="1"/>
          <p:nvPr/>
        </p:nvSpPr>
        <p:spPr>
          <a:xfrm>
            <a:off x="1568624" y="3801814"/>
            <a:ext cx="24912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VE" dirty="0" smtClean="0"/>
              <a:t>La Montaña – La Aguada</a:t>
            </a:r>
          </a:p>
          <a:p>
            <a:pPr algn="ctr"/>
            <a:r>
              <a:rPr lang="es-VE" dirty="0" smtClean="0"/>
              <a:t>44 géneros</a:t>
            </a:r>
          </a:p>
          <a:p>
            <a:pPr algn="ctr"/>
            <a:r>
              <a:rPr lang="es-VE" dirty="0" smtClean="0"/>
              <a:t>80 especies</a:t>
            </a:r>
            <a:endParaRPr lang="es-VE" dirty="0"/>
          </a:p>
        </p:txBody>
      </p:sp>
      <p:sp>
        <p:nvSpPr>
          <p:cNvPr id="44" name="43 CuadroTexto"/>
          <p:cNvSpPr txBox="1"/>
          <p:nvPr/>
        </p:nvSpPr>
        <p:spPr>
          <a:xfrm>
            <a:off x="7069125" y="2954006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dirty="0" smtClean="0"/>
              <a:t>37 géneros</a:t>
            </a:r>
          </a:p>
          <a:p>
            <a:pPr algn="ctr"/>
            <a:r>
              <a:rPr lang="es-VE" dirty="0" smtClean="0"/>
              <a:t>52 especies</a:t>
            </a:r>
            <a:endParaRPr lang="es-VE" dirty="0"/>
          </a:p>
        </p:txBody>
      </p:sp>
      <p:sp>
        <p:nvSpPr>
          <p:cNvPr id="47" name="46 CuadroTexto"/>
          <p:cNvSpPr txBox="1"/>
          <p:nvPr/>
        </p:nvSpPr>
        <p:spPr>
          <a:xfrm>
            <a:off x="3385646" y="1357193"/>
            <a:ext cx="2065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dirty="0" smtClean="0"/>
              <a:t>26 géneros</a:t>
            </a:r>
          </a:p>
          <a:p>
            <a:pPr algn="ctr"/>
            <a:r>
              <a:rPr lang="es-VE" dirty="0" smtClean="0"/>
              <a:t>33 especies</a:t>
            </a:r>
            <a:endParaRPr lang="es-VE" dirty="0"/>
          </a:p>
        </p:txBody>
      </p:sp>
      <p:cxnSp>
        <p:nvCxnSpPr>
          <p:cNvPr id="46" name="45 Conector recto"/>
          <p:cNvCxnSpPr/>
          <p:nvPr/>
        </p:nvCxnSpPr>
        <p:spPr>
          <a:xfrm flipV="1">
            <a:off x="1255745" y="1656000"/>
            <a:ext cx="322635" cy="2"/>
          </a:xfrm>
          <a:prstGeom prst="line">
            <a:avLst/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50 Conector recto"/>
          <p:cNvCxnSpPr/>
          <p:nvPr/>
        </p:nvCxnSpPr>
        <p:spPr>
          <a:xfrm flipV="1">
            <a:off x="1233091" y="3356992"/>
            <a:ext cx="1379650" cy="1"/>
          </a:xfrm>
          <a:prstGeom prst="line">
            <a:avLst/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51 Conector recto"/>
          <p:cNvCxnSpPr/>
          <p:nvPr/>
        </p:nvCxnSpPr>
        <p:spPr>
          <a:xfrm flipV="1">
            <a:off x="1226749" y="3645025"/>
            <a:ext cx="5616624" cy="1"/>
          </a:xfrm>
          <a:prstGeom prst="line">
            <a:avLst/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3" name="52 Conector recto"/>
          <p:cNvCxnSpPr/>
          <p:nvPr/>
        </p:nvCxnSpPr>
        <p:spPr>
          <a:xfrm>
            <a:off x="1333753" y="2204866"/>
            <a:ext cx="6076520" cy="0"/>
          </a:xfrm>
          <a:prstGeom prst="line">
            <a:avLst/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074" name="Picture 2" descr="stand structu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216" y="3669099"/>
            <a:ext cx="2134046" cy="1272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t1.gstatic.com/images?q=tbn:ANd9GcQfJlDRLvxYpWLCY1okrI8w64hUYO2xuW8lntm22JkVjCvBGsH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741" y="2270730"/>
            <a:ext cx="2147220" cy="1302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26 CuadroTexto"/>
          <p:cNvSpPr txBox="1"/>
          <p:nvPr/>
        </p:nvSpPr>
        <p:spPr>
          <a:xfrm>
            <a:off x="213433" y="6232551"/>
            <a:ext cx="8722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b="1" dirty="0" smtClean="0"/>
              <a:t>Figura </a:t>
            </a:r>
            <a:r>
              <a:rPr lang="es-VE" b="1" dirty="0"/>
              <a:t>4</a:t>
            </a:r>
            <a:r>
              <a:rPr lang="es-VE" b="1" dirty="0" smtClean="0"/>
              <a:t>. </a:t>
            </a:r>
            <a:r>
              <a:rPr lang="es-VE" dirty="0" smtClean="0"/>
              <a:t>Ubicación altitudinal de los bosques, número de géneros y especies</a:t>
            </a:r>
            <a:endParaRPr lang="es-VE" dirty="0"/>
          </a:p>
        </p:txBody>
      </p:sp>
      <p:sp>
        <p:nvSpPr>
          <p:cNvPr id="10" name="9 Rectángulo"/>
          <p:cNvSpPr/>
          <p:nvPr/>
        </p:nvSpPr>
        <p:spPr>
          <a:xfrm>
            <a:off x="776536" y="476672"/>
            <a:ext cx="42588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VE" dirty="0"/>
              <a:t>Boque </a:t>
            </a:r>
            <a:r>
              <a:rPr lang="es-VE" i="1" dirty="0"/>
              <a:t>Polylepis sericea </a:t>
            </a:r>
            <a:r>
              <a:rPr lang="es-VE" dirty="0"/>
              <a:t>(Sierra Nevada)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6825208" y="624608"/>
            <a:ext cx="23672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VE" dirty="0"/>
              <a:t>Boque </a:t>
            </a:r>
            <a:r>
              <a:rPr lang="es-VE" i="1" dirty="0"/>
              <a:t>Polylepis sericea </a:t>
            </a:r>
            <a:r>
              <a:rPr lang="es-VE" dirty="0"/>
              <a:t>(La Culata)</a:t>
            </a:r>
          </a:p>
        </p:txBody>
      </p:sp>
    </p:spTree>
    <p:extLst>
      <p:ext uri="{BB962C8B-B14F-4D97-AF65-F5344CB8AC3E}">
        <p14:creationId xmlns:p14="http://schemas.microsoft.com/office/powerpoint/2010/main" val="154321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Logo WEB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3"/>
          <a:stretch/>
        </p:blipFill>
        <p:spPr bwMode="auto">
          <a:xfrm>
            <a:off x="9165468" y="5604276"/>
            <a:ext cx="740532" cy="4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5577070" y="83768"/>
            <a:ext cx="3666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i="1" dirty="0" smtClean="0"/>
              <a:t>Los musgos en bosques andinos</a:t>
            </a:r>
            <a:endParaRPr lang="es-VE" i="1" dirty="0"/>
          </a:p>
        </p:txBody>
      </p:sp>
      <p:cxnSp>
        <p:nvCxnSpPr>
          <p:cNvPr id="4" name="3 Conector recto"/>
          <p:cNvCxnSpPr/>
          <p:nvPr/>
        </p:nvCxnSpPr>
        <p:spPr>
          <a:xfrm>
            <a:off x="350489" y="476672"/>
            <a:ext cx="865896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2503247"/>
              </p:ext>
            </p:extLst>
          </p:nvPr>
        </p:nvGraphicFramePr>
        <p:xfrm>
          <a:off x="345934" y="1024136"/>
          <a:ext cx="8658964" cy="1828800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1794202"/>
                <a:gridCol w="3888432"/>
                <a:gridCol w="1512168"/>
                <a:gridCol w="1464162"/>
              </a:tblGrid>
              <a:tr h="308075">
                <a:tc>
                  <a:txBody>
                    <a:bodyPr/>
                    <a:lstStyle/>
                    <a:p>
                      <a:pPr algn="ctr"/>
                      <a:r>
                        <a:rPr lang="es-VE" b="1" dirty="0" smtClean="0">
                          <a:solidFill>
                            <a:schemeClr val="tx1"/>
                          </a:solidFill>
                        </a:rPr>
                        <a:t>Altitud (msnm)</a:t>
                      </a:r>
                      <a:endParaRPr lang="es-VE" b="1" dirty="0">
                        <a:solidFill>
                          <a:schemeClr val="tx1"/>
                        </a:solidFill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b="1" dirty="0" smtClean="0">
                          <a:solidFill>
                            <a:schemeClr val="tx1"/>
                          </a:solidFill>
                        </a:rPr>
                        <a:t>Bosque</a:t>
                      </a:r>
                      <a:endParaRPr lang="es-VE" b="1" dirty="0">
                        <a:solidFill>
                          <a:schemeClr val="tx1"/>
                        </a:solidFill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b="1" dirty="0" smtClean="0">
                          <a:solidFill>
                            <a:schemeClr val="tx1"/>
                          </a:solidFill>
                        </a:rPr>
                        <a:t>N°</a:t>
                      </a:r>
                      <a:r>
                        <a:rPr lang="es-VE" b="1" baseline="0" dirty="0" smtClean="0">
                          <a:solidFill>
                            <a:schemeClr val="tx1"/>
                          </a:solidFill>
                        </a:rPr>
                        <a:t> géneros</a:t>
                      </a:r>
                      <a:endParaRPr lang="es-VE" b="1" dirty="0">
                        <a:solidFill>
                          <a:schemeClr val="tx1"/>
                        </a:solidFill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b="1" dirty="0" smtClean="0">
                          <a:solidFill>
                            <a:schemeClr val="tx1"/>
                          </a:solidFill>
                        </a:rPr>
                        <a:t>N° especies</a:t>
                      </a:r>
                      <a:endParaRPr lang="es-VE" b="1" dirty="0">
                        <a:solidFill>
                          <a:schemeClr val="tx1"/>
                        </a:solidFill>
                      </a:endParaRPr>
                    </a:p>
                  </a:txBody>
                  <a:tcPr marL="99060" marR="99060"/>
                </a:tc>
              </a:tr>
              <a:tr h="138295">
                <a:tc>
                  <a:txBody>
                    <a:bodyPr/>
                    <a:lstStyle/>
                    <a:p>
                      <a:pPr algn="ctr"/>
                      <a:r>
                        <a:rPr lang="es-VE" b="1" dirty="0" smtClean="0">
                          <a:solidFill>
                            <a:schemeClr val="tx1"/>
                          </a:solidFill>
                        </a:rPr>
                        <a:t>2300</a:t>
                      </a:r>
                      <a:endParaRPr lang="es-VE" b="1" dirty="0">
                        <a:solidFill>
                          <a:schemeClr val="tx1"/>
                        </a:solidFill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dirty="0" smtClean="0"/>
                        <a:t>San Eusebio , La Carbonera</a:t>
                      </a:r>
                      <a:endParaRPr lang="es-VE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dirty="0" smtClean="0"/>
                        <a:t>48</a:t>
                      </a:r>
                      <a:endParaRPr lang="es-VE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dirty="0" smtClean="0"/>
                        <a:t>72</a:t>
                      </a:r>
                      <a:endParaRPr lang="es-VE" dirty="0"/>
                    </a:p>
                  </a:txBody>
                  <a:tcPr marL="99060" marR="99060"/>
                </a:tc>
              </a:tr>
              <a:tr h="204583">
                <a:tc>
                  <a:txBody>
                    <a:bodyPr/>
                    <a:lstStyle/>
                    <a:p>
                      <a:pPr algn="ctr"/>
                      <a:r>
                        <a:rPr lang="es-VE" b="1" dirty="0" smtClean="0">
                          <a:solidFill>
                            <a:schemeClr val="tx1"/>
                          </a:solidFill>
                        </a:rPr>
                        <a:t>2500</a:t>
                      </a:r>
                      <a:endParaRPr lang="es-VE" b="1" dirty="0">
                        <a:solidFill>
                          <a:schemeClr val="tx1"/>
                        </a:solidFill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dirty="0" smtClean="0"/>
                        <a:t>La Montaña</a:t>
                      </a:r>
                      <a:r>
                        <a:rPr lang="es-VE" baseline="0" dirty="0" smtClean="0"/>
                        <a:t> – La Aguada </a:t>
                      </a:r>
                      <a:endParaRPr lang="es-VE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dirty="0" smtClean="0"/>
                        <a:t>44</a:t>
                      </a:r>
                      <a:endParaRPr lang="es-VE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dirty="0" smtClean="0"/>
                        <a:t>80</a:t>
                      </a:r>
                      <a:endParaRPr lang="es-VE" dirty="0"/>
                    </a:p>
                  </a:txBody>
                  <a:tcPr marL="99060" marR="99060"/>
                </a:tc>
              </a:tr>
              <a:tr h="126855">
                <a:tc>
                  <a:txBody>
                    <a:bodyPr/>
                    <a:lstStyle/>
                    <a:p>
                      <a:pPr algn="ctr"/>
                      <a:r>
                        <a:rPr lang="es-VE" b="1" dirty="0" smtClean="0">
                          <a:solidFill>
                            <a:schemeClr val="tx1"/>
                          </a:solidFill>
                        </a:rPr>
                        <a:t>3618</a:t>
                      </a:r>
                      <a:endParaRPr lang="es-VE" b="1" dirty="0">
                        <a:solidFill>
                          <a:schemeClr val="tx1"/>
                        </a:solidFill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dirty="0" smtClean="0"/>
                        <a:t>Bosque </a:t>
                      </a:r>
                      <a:r>
                        <a:rPr lang="es-VE" i="1" dirty="0" smtClean="0"/>
                        <a:t>Polylepis </a:t>
                      </a:r>
                      <a:r>
                        <a:rPr lang="es-VE" i="0" dirty="0" smtClean="0"/>
                        <a:t>, La Culata</a:t>
                      </a:r>
                      <a:endParaRPr lang="es-VE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dirty="0" smtClean="0"/>
                        <a:t>37</a:t>
                      </a:r>
                      <a:endParaRPr lang="es-VE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dirty="0" smtClean="0"/>
                        <a:t>52</a:t>
                      </a:r>
                      <a:endParaRPr lang="es-VE" dirty="0"/>
                    </a:p>
                  </a:txBody>
                  <a:tcPr marL="99060" marR="99060"/>
                </a:tc>
              </a:tr>
              <a:tr h="193143">
                <a:tc>
                  <a:txBody>
                    <a:bodyPr/>
                    <a:lstStyle/>
                    <a:p>
                      <a:pPr algn="ctr"/>
                      <a:r>
                        <a:rPr lang="es-VE" b="1" dirty="0" smtClean="0">
                          <a:solidFill>
                            <a:schemeClr val="tx1"/>
                          </a:solidFill>
                        </a:rPr>
                        <a:t>4100</a:t>
                      </a:r>
                      <a:endParaRPr lang="es-VE" b="1" dirty="0">
                        <a:solidFill>
                          <a:schemeClr val="tx1"/>
                        </a:solidFill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dirty="0" smtClean="0"/>
                        <a:t>Bosque </a:t>
                      </a:r>
                      <a:r>
                        <a:rPr lang="es-VE" i="1" dirty="0" smtClean="0"/>
                        <a:t>Polylepis</a:t>
                      </a:r>
                      <a:r>
                        <a:rPr lang="es-VE" i="0" dirty="0" smtClean="0"/>
                        <a:t>, Sierra</a:t>
                      </a:r>
                      <a:r>
                        <a:rPr lang="es-VE" i="0" baseline="0" dirty="0" smtClean="0"/>
                        <a:t> Nevada</a:t>
                      </a:r>
                      <a:endParaRPr lang="es-VE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dirty="0" smtClean="0"/>
                        <a:t>26</a:t>
                      </a:r>
                      <a:endParaRPr lang="es-VE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dirty="0" smtClean="0"/>
                        <a:t>33</a:t>
                      </a:r>
                      <a:endParaRPr lang="es-VE" dirty="0"/>
                    </a:p>
                  </a:txBody>
                  <a:tcPr marL="99060" marR="99060"/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632" y="2852936"/>
            <a:ext cx="6263481" cy="334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1890312" y="539388"/>
            <a:ext cx="5271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VE" b="1" dirty="0" smtClean="0">
                <a:cs typeface="Arial" pitchFamily="34" charset="0"/>
              </a:rPr>
              <a:t>Tabla 1. </a:t>
            </a:r>
            <a:r>
              <a:rPr lang="es-VE" dirty="0" smtClean="0">
                <a:cs typeface="Arial" pitchFamily="34" charset="0"/>
              </a:rPr>
              <a:t>Número de </a:t>
            </a:r>
            <a:r>
              <a:rPr lang="es-VE" dirty="0" err="1" smtClean="0">
                <a:cs typeface="Arial" pitchFamily="34" charset="0"/>
              </a:rPr>
              <a:t>taxa</a:t>
            </a:r>
            <a:r>
              <a:rPr lang="es-VE" dirty="0" smtClean="0">
                <a:cs typeface="Arial" pitchFamily="34" charset="0"/>
              </a:rPr>
              <a:t> por cada bosque muestreado</a:t>
            </a:r>
            <a:endParaRPr lang="es-VE" dirty="0">
              <a:cs typeface="Arial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928664" y="6227005"/>
            <a:ext cx="5353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VE" b="1" dirty="0" smtClean="0">
                <a:cs typeface="Arial" pitchFamily="34" charset="0"/>
              </a:rPr>
              <a:t>Figura 5. </a:t>
            </a:r>
            <a:r>
              <a:rPr lang="es-VE" dirty="0" smtClean="0">
                <a:cs typeface="Arial" pitchFamily="34" charset="0"/>
              </a:rPr>
              <a:t>Número de </a:t>
            </a:r>
            <a:r>
              <a:rPr lang="es-VE" dirty="0" err="1" smtClean="0">
                <a:cs typeface="Arial" pitchFamily="34" charset="0"/>
              </a:rPr>
              <a:t>taxa</a:t>
            </a:r>
            <a:r>
              <a:rPr lang="es-VE" dirty="0" smtClean="0">
                <a:cs typeface="Arial" pitchFamily="34" charset="0"/>
              </a:rPr>
              <a:t> por cada bosque muestreado</a:t>
            </a:r>
            <a:endParaRPr lang="es-VE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30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Logo WEB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3"/>
          <a:stretch/>
        </p:blipFill>
        <p:spPr bwMode="auto">
          <a:xfrm>
            <a:off x="9165468" y="5604276"/>
            <a:ext cx="740532" cy="4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5577070" y="83768"/>
            <a:ext cx="3666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i="1" dirty="0" smtClean="0"/>
              <a:t>Los musgos en bosques andinos</a:t>
            </a:r>
            <a:endParaRPr lang="es-VE" i="1" dirty="0"/>
          </a:p>
        </p:txBody>
      </p:sp>
      <p:cxnSp>
        <p:nvCxnSpPr>
          <p:cNvPr id="4" name="3 Conector recto"/>
          <p:cNvCxnSpPr/>
          <p:nvPr/>
        </p:nvCxnSpPr>
        <p:spPr>
          <a:xfrm>
            <a:off x="350489" y="476672"/>
            <a:ext cx="865896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15" y="620688"/>
            <a:ext cx="7728744" cy="415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 descr="C:\Users\Jesús\Desktop\Imagen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64" y="5213942"/>
            <a:ext cx="8989812" cy="1167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Jesús\Desktop\Escritorio\Fotos\Dicranum frigidum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" t="11024"/>
          <a:stretch/>
        </p:blipFill>
        <p:spPr bwMode="auto">
          <a:xfrm>
            <a:off x="7410272" y="5213942"/>
            <a:ext cx="1719191" cy="1167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2005297" y="4725144"/>
            <a:ext cx="4747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VE" b="1" dirty="0" smtClean="0">
                <a:cs typeface="Arial" pitchFamily="34" charset="0"/>
              </a:rPr>
              <a:t>Figura 6. </a:t>
            </a:r>
            <a:r>
              <a:rPr lang="es-VE" dirty="0" smtClean="0">
                <a:cs typeface="Arial" pitchFamily="34" charset="0"/>
              </a:rPr>
              <a:t>Familias representativas de los bosques</a:t>
            </a:r>
            <a:endParaRPr lang="es-VE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21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Logo WEB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3"/>
          <a:stretch/>
        </p:blipFill>
        <p:spPr bwMode="auto">
          <a:xfrm>
            <a:off x="9165468" y="5604276"/>
            <a:ext cx="740532" cy="4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5577070" y="83768"/>
            <a:ext cx="3666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i="1" dirty="0" smtClean="0"/>
              <a:t>Los musgos en bosques andinos</a:t>
            </a:r>
            <a:endParaRPr lang="es-VE" i="1" dirty="0"/>
          </a:p>
        </p:txBody>
      </p:sp>
      <p:cxnSp>
        <p:nvCxnSpPr>
          <p:cNvPr id="4" name="3 Conector recto"/>
          <p:cNvCxnSpPr/>
          <p:nvPr/>
        </p:nvCxnSpPr>
        <p:spPr>
          <a:xfrm>
            <a:off x="350489" y="476672"/>
            <a:ext cx="865896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1594522"/>
              </p:ext>
            </p:extLst>
          </p:nvPr>
        </p:nvGraphicFramePr>
        <p:xfrm>
          <a:off x="758476" y="1339028"/>
          <a:ext cx="4835329" cy="1772395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1011310"/>
                <a:gridCol w="948104"/>
                <a:gridCol w="948104"/>
                <a:gridCol w="979707"/>
                <a:gridCol w="948104"/>
              </a:tblGrid>
              <a:tr h="354479">
                <a:tc>
                  <a:txBody>
                    <a:bodyPr/>
                    <a:lstStyle/>
                    <a:p>
                      <a:pPr algn="ctr" fontAlgn="ctr"/>
                      <a:r>
                        <a:rPr lang="es-VE" sz="16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Bosques</a:t>
                      </a:r>
                      <a:endParaRPr lang="es-VE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VE" sz="1600" b="1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2300</a:t>
                      </a:r>
                      <a:endParaRPr lang="es-VE" sz="16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VE" sz="1600" b="1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2500</a:t>
                      </a:r>
                      <a:endParaRPr lang="es-VE" sz="16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VE" sz="1600" b="1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3618</a:t>
                      </a:r>
                      <a:endParaRPr lang="es-VE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VE" sz="16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4100</a:t>
                      </a:r>
                      <a:endParaRPr lang="es-VE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</a:tr>
              <a:tr h="354479">
                <a:tc>
                  <a:txBody>
                    <a:bodyPr/>
                    <a:lstStyle/>
                    <a:p>
                      <a:pPr algn="ctr" fontAlgn="ctr"/>
                      <a:r>
                        <a:rPr lang="es-VE" sz="16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2300</a:t>
                      </a:r>
                      <a:endParaRPr lang="es-VE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VE" sz="16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es-VE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VE" sz="16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28</a:t>
                      </a:r>
                      <a:endParaRPr lang="es-VE" sz="16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VE" sz="16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  <a:endParaRPr lang="es-VE" sz="16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VE" sz="16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s-VE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</a:tr>
              <a:tr h="354479">
                <a:tc>
                  <a:txBody>
                    <a:bodyPr/>
                    <a:lstStyle/>
                    <a:p>
                      <a:pPr algn="ctr" fontAlgn="ctr"/>
                      <a:r>
                        <a:rPr lang="es-VE" sz="16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2500</a:t>
                      </a:r>
                      <a:endParaRPr lang="es-VE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VE" sz="16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es-VE" sz="16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VE" sz="16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es-VE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VE" sz="16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21</a:t>
                      </a:r>
                      <a:endParaRPr lang="es-VE" sz="16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VE" sz="16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es-VE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</a:tr>
              <a:tr h="354479">
                <a:tc>
                  <a:txBody>
                    <a:bodyPr/>
                    <a:lstStyle/>
                    <a:p>
                      <a:pPr algn="ctr" fontAlgn="ctr"/>
                      <a:r>
                        <a:rPr lang="es-VE" sz="1600" b="1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3618</a:t>
                      </a:r>
                      <a:endParaRPr lang="es-VE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VE" sz="16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es-VE" sz="16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VE" sz="16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es-VE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VE" sz="16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es-VE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VE" sz="16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  <a:endParaRPr lang="es-VE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</a:tr>
              <a:tr h="354479">
                <a:tc>
                  <a:txBody>
                    <a:bodyPr/>
                    <a:lstStyle/>
                    <a:p>
                      <a:pPr algn="ctr" fontAlgn="ctr"/>
                      <a:r>
                        <a:rPr lang="es-VE" sz="16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4100</a:t>
                      </a:r>
                      <a:endParaRPr lang="es-VE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VE" sz="16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es-VE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VE" sz="16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es-VE" sz="16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VE" sz="16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es-VE" sz="16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VE" sz="16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es-VE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pic>
        <p:nvPicPr>
          <p:cNvPr id="6145" name="Picture 1" descr="C:\Users\Jesús\Desktop\Escritorio\Fotos\Leptodontium viticulosoide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47" t="14261" r="41793"/>
          <a:stretch/>
        </p:blipFill>
        <p:spPr bwMode="auto">
          <a:xfrm>
            <a:off x="6747488" y="836712"/>
            <a:ext cx="2278202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584515" y="692697"/>
            <a:ext cx="4992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b="1" dirty="0" smtClean="0"/>
              <a:t>Tabla 2. </a:t>
            </a:r>
            <a:r>
              <a:rPr lang="es-VE" dirty="0" smtClean="0"/>
              <a:t>Porcentaje de especies compartidas entre los bosques</a:t>
            </a:r>
            <a:endParaRPr lang="es-VE" dirty="0"/>
          </a:p>
        </p:txBody>
      </p:sp>
      <p:sp>
        <p:nvSpPr>
          <p:cNvPr id="8" name="7 Forma libre"/>
          <p:cNvSpPr/>
          <p:nvPr/>
        </p:nvSpPr>
        <p:spPr>
          <a:xfrm>
            <a:off x="436729" y="3140967"/>
            <a:ext cx="5956432" cy="3341719"/>
          </a:xfrm>
          <a:custGeom>
            <a:avLst/>
            <a:gdLst>
              <a:gd name="connsiteX0" fmla="*/ 0 w 8516203"/>
              <a:gd name="connsiteY0" fmla="*/ 4926842 h 4926842"/>
              <a:gd name="connsiteX1" fmla="*/ 1078173 w 8516203"/>
              <a:gd name="connsiteY1" fmla="*/ 4039737 h 4926842"/>
              <a:gd name="connsiteX2" fmla="*/ 1897039 w 8516203"/>
              <a:gd name="connsiteY2" fmla="*/ 3507474 h 4926842"/>
              <a:gd name="connsiteX3" fmla="*/ 2715905 w 8516203"/>
              <a:gd name="connsiteY3" fmla="*/ 3370997 h 4926842"/>
              <a:gd name="connsiteX4" fmla="*/ 3807726 w 8516203"/>
              <a:gd name="connsiteY4" fmla="*/ 2647665 h 4926842"/>
              <a:gd name="connsiteX5" fmla="*/ 4735773 w 8516203"/>
              <a:gd name="connsiteY5" fmla="*/ 2047164 h 4926842"/>
              <a:gd name="connsiteX6" fmla="*/ 5977720 w 8516203"/>
              <a:gd name="connsiteY6" fmla="*/ 1378424 h 4926842"/>
              <a:gd name="connsiteX7" fmla="*/ 7014950 w 8516203"/>
              <a:gd name="connsiteY7" fmla="*/ 682388 h 4926842"/>
              <a:gd name="connsiteX8" fmla="*/ 7983941 w 8516203"/>
              <a:gd name="connsiteY8" fmla="*/ 300251 h 4926842"/>
              <a:gd name="connsiteX9" fmla="*/ 8475260 w 8516203"/>
              <a:gd name="connsiteY9" fmla="*/ 0 h 4926842"/>
              <a:gd name="connsiteX10" fmla="*/ 8475260 w 8516203"/>
              <a:gd name="connsiteY10" fmla="*/ 0 h 4926842"/>
              <a:gd name="connsiteX11" fmla="*/ 8475260 w 8516203"/>
              <a:gd name="connsiteY11" fmla="*/ 0 h 4926842"/>
              <a:gd name="connsiteX12" fmla="*/ 8516203 w 8516203"/>
              <a:gd name="connsiteY12" fmla="*/ 27295 h 4926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516203" h="4926842">
                <a:moveTo>
                  <a:pt x="0" y="4926842"/>
                </a:moveTo>
                <a:cubicBezTo>
                  <a:pt x="381000" y="4601570"/>
                  <a:pt x="762000" y="4276298"/>
                  <a:pt x="1078173" y="4039737"/>
                </a:cubicBezTo>
                <a:cubicBezTo>
                  <a:pt x="1394346" y="3803176"/>
                  <a:pt x="1624084" y="3618931"/>
                  <a:pt x="1897039" y="3507474"/>
                </a:cubicBezTo>
                <a:cubicBezTo>
                  <a:pt x="2169994" y="3396017"/>
                  <a:pt x="2397457" y="3514298"/>
                  <a:pt x="2715905" y="3370997"/>
                </a:cubicBezTo>
                <a:cubicBezTo>
                  <a:pt x="3034353" y="3227696"/>
                  <a:pt x="3807726" y="2647665"/>
                  <a:pt x="3807726" y="2647665"/>
                </a:cubicBezTo>
                <a:cubicBezTo>
                  <a:pt x="4144371" y="2427026"/>
                  <a:pt x="4374108" y="2258704"/>
                  <a:pt x="4735773" y="2047164"/>
                </a:cubicBezTo>
                <a:cubicBezTo>
                  <a:pt x="5097438" y="1835624"/>
                  <a:pt x="5597857" y="1605887"/>
                  <a:pt x="5977720" y="1378424"/>
                </a:cubicBezTo>
                <a:cubicBezTo>
                  <a:pt x="6357583" y="1150961"/>
                  <a:pt x="6680580" y="862083"/>
                  <a:pt x="7014950" y="682388"/>
                </a:cubicBezTo>
                <a:cubicBezTo>
                  <a:pt x="7349320" y="502693"/>
                  <a:pt x="7740556" y="413982"/>
                  <a:pt x="7983941" y="300251"/>
                </a:cubicBezTo>
                <a:cubicBezTo>
                  <a:pt x="8227326" y="186520"/>
                  <a:pt x="8475260" y="0"/>
                  <a:pt x="8475260" y="0"/>
                </a:cubicBezTo>
                <a:lnTo>
                  <a:pt x="8475260" y="0"/>
                </a:lnTo>
                <a:lnTo>
                  <a:pt x="8475260" y="0"/>
                </a:lnTo>
                <a:lnTo>
                  <a:pt x="8516203" y="27295"/>
                </a:lnTo>
              </a:path>
            </a:pathLst>
          </a:cu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sp>
        <p:nvSpPr>
          <p:cNvPr id="7" name="6 CuadroTexto"/>
          <p:cNvSpPr txBox="1"/>
          <p:nvPr/>
        </p:nvSpPr>
        <p:spPr>
          <a:xfrm>
            <a:off x="358383" y="5151356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sz="1400" b="1" dirty="0" smtClean="0"/>
              <a:t>28% de las especies</a:t>
            </a:r>
            <a:endParaRPr lang="es-VE" sz="1400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2186131" y="548991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VE" b="1" dirty="0" smtClean="0"/>
              <a:t>2500</a:t>
            </a:r>
            <a:endParaRPr lang="es-VE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843873" y="611335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VE" b="1" dirty="0" smtClean="0"/>
              <a:t>2300</a:t>
            </a:r>
            <a:endParaRPr lang="es-VE" b="1" dirty="0"/>
          </a:p>
        </p:txBody>
      </p:sp>
      <p:sp>
        <p:nvSpPr>
          <p:cNvPr id="12" name="11 CuadroTexto"/>
          <p:cNvSpPr txBox="1"/>
          <p:nvPr/>
        </p:nvSpPr>
        <p:spPr>
          <a:xfrm>
            <a:off x="4592960" y="409474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VE" b="1" dirty="0" smtClean="0"/>
              <a:t>3618</a:t>
            </a:r>
            <a:endParaRPr lang="es-VE" b="1" dirty="0"/>
          </a:p>
        </p:txBody>
      </p:sp>
      <p:sp>
        <p:nvSpPr>
          <p:cNvPr id="13" name="12 CuadroTexto"/>
          <p:cNvSpPr txBox="1"/>
          <p:nvPr/>
        </p:nvSpPr>
        <p:spPr>
          <a:xfrm>
            <a:off x="6033120" y="337907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VE" b="1" dirty="0" smtClean="0"/>
              <a:t>4100</a:t>
            </a:r>
            <a:endParaRPr lang="es-VE" b="1" dirty="0"/>
          </a:p>
        </p:txBody>
      </p:sp>
      <p:sp>
        <p:nvSpPr>
          <p:cNvPr id="14" name="13 CuadroTexto"/>
          <p:cNvSpPr txBox="1"/>
          <p:nvPr/>
        </p:nvSpPr>
        <p:spPr>
          <a:xfrm>
            <a:off x="3316627" y="4628136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sz="1400" b="1" dirty="0" smtClean="0"/>
              <a:t>18% de las especies</a:t>
            </a:r>
            <a:endParaRPr lang="es-VE" sz="1400" b="1" dirty="0"/>
          </a:p>
        </p:txBody>
      </p:sp>
      <p:sp>
        <p:nvSpPr>
          <p:cNvPr id="15" name="14 CuadroTexto"/>
          <p:cNvSpPr txBox="1"/>
          <p:nvPr/>
        </p:nvSpPr>
        <p:spPr>
          <a:xfrm>
            <a:off x="4223920" y="3193738"/>
            <a:ext cx="1353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sz="1400" b="1" dirty="0" smtClean="0"/>
              <a:t>16% de las especies</a:t>
            </a:r>
            <a:endParaRPr lang="es-VE" sz="1400" b="1" dirty="0"/>
          </a:p>
        </p:txBody>
      </p:sp>
      <p:sp>
        <p:nvSpPr>
          <p:cNvPr id="16" name="15 CuadroTexto"/>
          <p:cNvSpPr txBox="1"/>
          <p:nvPr/>
        </p:nvSpPr>
        <p:spPr>
          <a:xfrm>
            <a:off x="5277036" y="5676192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sz="1400" b="1" dirty="0"/>
              <a:t>2</a:t>
            </a:r>
            <a:r>
              <a:rPr lang="es-VE" sz="1400" b="1" dirty="0" smtClean="0"/>
              <a:t>% de las especies</a:t>
            </a:r>
            <a:endParaRPr lang="es-VE" sz="1400" b="1" dirty="0"/>
          </a:p>
        </p:txBody>
      </p:sp>
      <p:cxnSp>
        <p:nvCxnSpPr>
          <p:cNvPr id="17" name="16 Conector recto de flecha"/>
          <p:cNvCxnSpPr/>
          <p:nvPr/>
        </p:nvCxnSpPr>
        <p:spPr>
          <a:xfrm>
            <a:off x="1962332" y="6309320"/>
            <a:ext cx="342271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9" name="18 Conector recto de flecha"/>
          <p:cNvCxnSpPr/>
          <p:nvPr/>
        </p:nvCxnSpPr>
        <p:spPr>
          <a:xfrm>
            <a:off x="6357168" y="3748408"/>
            <a:ext cx="0" cy="17415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36" name="Picture 2" descr="D:\Jesús\Pictures\Fotos página\=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0" t="27328" r="19354" b="24400"/>
          <a:stretch/>
        </p:blipFill>
        <p:spPr bwMode="auto">
          <a:xfrm>
            <a:off x="350489" y="3254666"/>
            <a:ext cx="3167617" cy="136449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21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Logo WEB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3"/>
          <a:stretch/>
        </p:blipFill>
        <p:spPr bwMode="auto">
          <a:xfrm>
            <a:off x="9165468" y="5604276"/>
            <a:ext cx="740532" cy="4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3 Conector recto"/>
          <p:cNvCxnSpPr/>
          <p:nvPr/>
        </p:nvCxnSpPr>
        <p:spPr>
          <a:xfrm>
            <a:off x="350489" y="476672"/>
            <a:ext cx="865896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51" name="Picture 3" descr="C:\Users\Jesús\Desktop\Escritorio\Fotos\Dicranum frigidu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168" y="1124744"/>
            <a:ext cx="2380656" cy="178549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Jesús\Desktop\Escritorio\Fotos\Cryphaea polycarp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168" y="3212976"/>
            <a:ext cx="2380656" cy="178549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75" y="980728"/>
            <a:ext cx="5697633" cy="4083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5577070" y="83768"/>
            <a:ext cx="3666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i="1" dirty="0" smtClean="0"/>
              <a:t>Los musgos en bosques andinos</a:t>
            </a:r>
            <a:endParaRPr lang="es-VE" i="1" dirty="0"/>
          </a:p>
        </p:txBody>
      </p:sp>
      <p:sp>
        <p:nvSpPr>
          <p:cNvPr id="5" name="4 CuadroTexto"/>
          <p:cNvSpPr txBox="1"/>
          <p:nvPr/>
        </p:nvSpPr>
        <p:spPr>
          <a:xfrm>
            <a:off x="6355524" y="2868765"/>
            <a:ext cx="25999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VE" sz="1400" i="1" dirty="0" err="1" smtClean="0"/>
              <a:t>Dicranum</a:t>
            </a:r>
            <a:r>
              <a:rPr lang="es-VE" sz="1400" i="1" dirty="0" smtClean="0"/>
              <a:t> </a:t>
            </a:r>
            <a:r>
              <a:rPr lang="es-VE" sz="1400" i="1" dirty="0" err="1" smtClean="0"/>
              <a:t>frigidum</a:t>
            </a:r>
            <a:r>
              <a:rPr lang="es-VE" sz="1400" i="1" dirty="0" smtClean="0"/>
              <a:t> </a:t>
            </a:r>
            <a:r>
              <a:rPr lang="es-VE" sz="1400" dirty="0" smtClean="0"/>
              <a:t>(</a:t>
            </a:r>
            <a:r>
              <a:rPr lang="es-VE" sz="1400" dirty="0" err="1" smtClean="0"/>
              <a:t>Dicranaceae</a:t>
            </a:r>
            <a:r>
              <a:rPr lang="es-VE" sz="1400" dirty="0" smtClean="0"/>
              <a:t>)</a:t>
            </a:r>
            <a:endParaRPr lang="es-VE" sz="1400" dirty="0"/>
          </a:p>
        </p:txBody>
      </p:sp>
      <p:sp>
        <p:nvSpPr>
          <p:cNvPr id="12" name="11 CuadroTexto"/>
          <p:cNvSpPr txBox="1"/>
          <p:nvPr/>
        </p:nvSpPr>
        <p:spPr>
          <a:xfrm>
            <a:off x="6244340" y="5013176"/>
            <a:ext cx="2822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VE" sz="1400" i="1" dirty="0" err="1" smtClean="0"/>
              <a:t>Cryphaea</a:t>
            </a:r>
            <a:r>
              <a:rPr lang="es-VE" sz="1400" i="1" dirty="0" smtClean="0"/>
              <a:t> </a:t>
            </a:r>
            <a:r>
              <a:rPr lang="es-VE" sz="1400" i="1" dirty="0" err="1" smtClean="0"/>
              <a:t>polycarpa</a:t>
            </a:r>
            <a:r>
              <a:rPr lang="es-VE" sz="1400" i="1" dirty="0" smtClean="0"/>
              <a:t> </a:t>
            </a:r>
            <a:r>
              <a:rPr lang="es-VE" sz="1400" dirty="0" smtClean="0"/>
              <a:t>(</a:t>
            </a:r>
            <a:r>
              <a:rPr lang="es-VE" sz="1400" dirty="0" err="1" smtClean="0"/>
              <a:t>Cryphaeaceae</a:t>
            </a:r>
            <a:r>
              <a:rPr lang="es-VE" sz="1400" dirty="0" smtClean="0"/>
              <a:t>)</a:t>
            </a:r>
            <a:endParaRPr lang="es-VE" sz="1400" dirty="0"/>
          </a:p>
        </p:txBody>
      </p:sp>
      <p:sp>
        <p:nvSpPr>
          <p:cNvPr id="13" name="12 CuadroTexto"/>
          <p:cNvSpPr txBox="1"/>
          <p:nvPr/>
        </p:nvSpPr>
        <p:spPr>
          <a:xfrm>
            <a:off x="784191" y="5875210"/>
            <a:ext cx="8282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VE" b="1" dirty="0" smtClean="0">
                <a:cs typeface="Arial" pitchFamily="34" charset="0"/>
              </a:rPr>
              <a:t>Figura 7. </a:t>
            </a:r>
            <a:r>
              <a:rPr lang="es-VE" dirty="0" smtClean="0">
                <a:cs typeface="Arial" pitchFamily="34" charset="0"/>
              </a:rPr>
              <a:t>Porcentaje de musgos terrestres y epífitos a lo largo del gradiente altitudinal</a:t>
            </a:r>
            <a:endParaRPr lang="es-VE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21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Logo WEB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3"/>
          <a:stretch/>
        </p:blipFill>
        <p:spPr bwMode="auto">
          <a:xfrm>
            <a:off x="9165468" y="5604276"/>
            <a:ext cx="740532" cy="4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5577070" y="83768"/>
            <a:ext cx="3666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i="1" dirty="0" smtClean="0"/>
              <a:t>Los musgos en bosques andinos</a:t>
            </a:r>
            <a:endParaRPr lang="es-VE" i="1" dirty="0"/>
          </a:p>
        </p:txBody>
      </p:sp>
      <p:cxnSp>
        <p:nvCxnSpPr>
          <p:cNvPr id="4" name="3 Conector recto"/>
          <p:cNvCxnSpPr/>
          <p:nvPr/>
        </p:nvCxnSpPr>
        <p:spPr>
          <a:xfrm>
            <a:off x="350489" y="476672"/>
            <a:ext cx="865896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1552504"/>
              </p:ext>
            </p:extLst>
          </p:nvPr>
        </p:nvGraphicFramePr>
        <p:xfrm>
          <a:off x="416496" y="1628800"/>
          <a:ext cx="4170464" cy="3810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70464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i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Lindigia debilis </a:t>
                      </a:r>
                      <a:r>
                        <a:rPr lang="sv-SE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(Mitt.) A. Jaeger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VE" sz="1200" i="1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Squamidium</a:t>
                      </a:r>
                      <a:r>
                        <a:rPr lang="es-VE" sz="1200" i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VE" sz="1200" i="1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leucotrichum</a:t>
                      </a:r>
                      <a:r>
                        <a:rPr lang="es-VE" sz="1200" i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VE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(Taylor) </a:t>
                      </a:r>
                      <a:r>
                        <a:rPr lang="es-VE" sz="1200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Broth</a:t>
                      </a:r>
                      <a:r>
                        <a:rPr lang="es-VE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es-V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VE" sz="1200" i="1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Bryum</a:t>
                      </a:r>
                      <a:r>
                        <a:rPr lang="es-VE" sz="1200" i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VE" sz="1200" i="1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densifolium</a:t>
                      </a:r>
                      <a:r>
                        <a:rPr lang="es-VE" sz="1200" i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VE" sz="1200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Brid</a:t>
                      </a:r>
                      <a:r>
                        <a:rPr lang="es-VE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es-V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VE" sz="1200" i="1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Campylpus</a:t>
                      </a:r>
                      <a:r>
                        <a:rPr lang="es-VE" sz="1200" i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VE" sz="1200" i="1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densicoma</a:t>
                      </a:r>
                      <a:r>
                        <a:rPr lang="es-VE" sz="1200" i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VE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es-VE" sz="1200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Müll</a:t>
                      </a:r>
                      <a:r>
                        <a:rPr lang="es-VE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. </a:t>
                      </a:r>
                      <a:r>
                        <a:rPr lang="es-VE" sz="1200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Hal</a:t>
                      </a:r>
                      <a:r>
                        <a:rPr lang="es-VE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.) Paris</a:t>
                      </a:r>
                      <a:endParaRPr lang="es-V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VE" sz="1200" i="1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Campylopus</a:t>
                      </a:r>
                      <a:r>
                        <a:rPr lang="es-VE" sz="1200" i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VE" sz="1200" i="1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nivalis</a:t>
                      </a:r>
                      <a:r>
                        <a:rPr lang="es-VE" sz="1200" i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VE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es-VE" sz="1200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Brid</a:t>
                      </a:r>
                      <a:r>
                        <a:rPr lang="es-VE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.) </a:t>
                      </a:r>
                      <a:r>
                        <a:rPr lang="es-VE" sz="1200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Brid</a:t>
                      </a:r>
                      <a:r>
                        <a:rPr lang="es-VE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es-V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VE" sz="1200" i="1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Campylopus</a:t>
                      </a:r>
                      <a:r>
                        <a:rPr lang="es-VE" sz="1200" i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VE" sz="1200" i="1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richardii</a:t>
                      </a:r>
                      <a:r>
                        <a:rPr lang="es-VE" sz="1200" i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VE" sz="1200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Brid</a:t>
                      </a:r>
                      <a:r>
                        <a:rPr lang="es-VE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es-V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VE" sz="1200" i="1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Fissidens</a:t>
                      </a:r>
                      <a:r>
                        <a:rPr lang="es-VE" sz="1200" i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VE" sz="1200" i="1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rigidulus</a:t>
                      </a:r>
                      <a:r>
                        <a:rPr lang="es-VE" sz="1200" i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VE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Hook. f. &amp; Wilson</a:t>
                      </a:r>
                      <a:endParaRPr lang="es-V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VE" sz="1200" i="1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Fissidens</a:t>
                      </a:r>
                      <a:r>
                        <a:rPr lang="es-VE" sz="1200" i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VE" sz="1200" i="1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serratus</a:t>
                      </a:r>
                      <a:r>
                        <a:rPr lang="es-VE" sz="1200" i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VE" sz="1200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Müll</a:t>
                      </a:r>
                      <a:r>
                        <a:rPr lang="es-VE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. </a:t>
                      </a:r>
                      <a:r>
                        <a:rPr lang="es-VE" sz="1200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Hal</a:t>
                      </a:r>
                      <a:r>
                        <a:rPr lang="es-VE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es-V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VE" sz="1200" i="1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Leucobryum</a:t>
                      </a:r>
                      <a:r>
                        <a:rPr lang="es-VE" sz="1200" i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VE" sz="1200" i="1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crispum</a:t>
                      </a:r>
                      <a:r>
                        <a:rPr lang="es-VE" sz="1200" i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VE" sz="1200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Müll</a:t>
                      </a:r>
                      <a:r>
                        <a:rPr lang="es-VE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. </a:t>
                      </a:r>
                      <a:r>
                        <a:rPr lang="es-VE" sz="1200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Hal</a:t>
                      </a:r>
                      <a:r>
                        <a:rPr lang="es-VE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es-V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VE" sz="1200" i="1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Porotrichum</a:t>
                      </a:r>
                      <a:r>
                        <a:rPr lang="es-VE" sz="1200" i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VE" sz="1200" i="1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longirostre</a:t>
                      </a:r>
                      <a:r>
                        <a:rPr lang="es-VE" sz="1200" i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VE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(Hook.) </a:t>
                      </a:r>
                      <a:r>
                        <a:rPr lang="es-VE" sz="1200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Mitt</a:t>
                      </a:r>
                      <a:r>
                        <a:rPr lang="es-VE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es-V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VE" sz="1200" i="1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Pogonatum</a:t>
                      </a:r>
                      <a:r>
                        <a:rPr lang="es-VE" sz="1200" i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VE" sz="1200" i="1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semipellucidum</a:t>
                      </a:r>
                      <a:r>
                        <a:rPr lang="es-VE" sz="1200" i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VE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es-VE" sz="1200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Hampe</a:t>
                      </a:r>
                      <a:r>
                        <a:rPr lang="es-VE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) </a:t>
                      </a:r>
                      <a:r>
                        <a:rPr lang="es-VE" sz="1200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Mitt</a:t>
                      </a:r>
                      <a:r>
                        <a:rPr lang="es-VE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es-V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VE" sz="1200" i="1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Leptodontium</a:t>
                      </a:r>
                      <a:r>
                        <a:rPr lang="es-VE" sz="1200" i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VE" sz="1200" i="1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flexifolium</a:t>
                      </a:r>
                      <a:r>
                        <a:rPr lang="es-VE" sz="1200" i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VE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es-VE" sz="1200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Dicks</a:t>
                      </a:r>
                      <a:r>
                        <a:rPr lang="es-VE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.) </a:t>
                      </a:r>
                      <a:r>
                        <a:rPr lang="es-VE" sz="1200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Hampe</a:t>
                      </a:r>
                      <a:endParaRPr lang="es-V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VE" sz="1200" i="1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Prionodon</a:t>
                      </a:r>
                      <a:r>
                        <a:rPr lang="es-VE" sz="1200" i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VE" sz="1200" i="1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densus</a:t>
                      </a:r>
                      <a:r>
                        <a:rPr lang="es-VE" sz="1200" i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VE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es-VE" sz="1200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Sw</a:t>
                      </a:r>
                      <a:r>
                        <a:rPr lang="es-VE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. ex </a:t>
                      </a:r>
                      <a:r>
                        <a:rPr lang="es-VE" sz="1200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Hedw</a:t>
                      </a:r>
                      <a:r>
                        <a:rPr lang="es-VE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.) </a:t>
                      </a:r>
                      <a:r>
                        <a:rPr lang="es-VE" sz="1200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Müll</a:t>
                      </a:r>
                      <a:r>
                        <a:rPr lang="es-VE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. </a:t>
                      </a:r>
                      <a:r>
                        <a:rPr lang="es-VE" sz="1200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Hal</a:t>
                      </a:r>
                      <a:endParaRPr lang="es-V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VE" sz="1200" i="1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Rhodobryum</a:t>
                      </a:r>
                      <a:r>
                        <a:rPr lang="es-VE" sz="1200" i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VE" sz="1200" i="1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grandifolium</a:t>
                      </a:r>
                      <a:r>
                        <a:rPr lang="es-VE" sz="1200" i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VE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(Taylor) </a:t>
                      </a:r>
                      <a:r>
                        <a:rPr lang="es-VE" sz="1200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Schimp</a:t>
                      </a:r>
                      <a:r>
                        <a:rPr lang="es-VE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es-V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t"/>
                      <a:r>
                        <a:rPr lang="es-VE" sz="1200" i="1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Schizymenium</a:t>
                      </a:r>
                      <a:r>
                        <a:rPr lang="es-VE" sz="1200" i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VE" sz="1200" i="1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campylocarpum</a:t>
                      </a:r>
                      <a:r>
                        <a:rPr lang="es-VE" sz="1200" i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VE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es-VE" sz="1200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Arn</a:t>
                      </a:r>
                      <a:r>
                        <a:rPr lang="es-VE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. &amp; Hook.) A.J. Shaw</a:t>
                      </a:r>
                      <a:endParaRPr lang="es-V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VE" sz="1200" i="1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Dicranum</a:t>
                      </a:r>
                      <a:r>
                        <a:rPr lang="es-VE" sz="1200" i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VE" sz="1200" i="1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frigidum</a:t>
                      </a:r>
                      <a:r>
                        <a:rPr lang="es-VE" sz="1200" i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VE" sz="1200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Müll</a:t>
                      </a:r>
                      <a:r>
                        <a:rPr lang="es-VE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. </a:t>
                      </a:r>
                      <a:r>
                        <a:rPr lang="es-VE" sz="1200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Hal</a:t>
                      </a:r>
                      <a:endParaRPr lang="es-V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VE" sz="1200" i="1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Racomitrium</a:t>
                      </a:r>
                      <a:r>
                        <a:rPr lang="es-VE" sz="1200" i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VE" sz="1200" i="1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subsecundum</a:t>
                      </a:r>
                      <a:r>
                        <a:rPr lang="es-VE" sz="1200" i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VE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(Hook. &amp; </a:t>
                      </a:r>
                      <a:r>
                        <a:rPr lang="es-VE" sz="1200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Grev</a:t>
                      </a:r>
                      <a:r>
                        <a:rPr lang="es-VE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. ex </a:t>
                      </a:r>
                      <a:r>
                        <a:rPr lang="es-VE" sz="1200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Harv</a:t>
                      </a:r>
                      <a:r>
                        <a:rPr lang="es-VE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.) </a:t>
                      </a:r>
                      <a:r>
                        <a:rPr lang="es-VE" sz="1200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Mitt</a:t>
                      </a:r>
                      <a:r>
                        <a:rPr lang="es-VE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es-V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VE" sz="1200" i="1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Polytrichadelphus</a:t>
                      </a:r>
                      <a:r>
                        <a:rPr lang="es-VE" sz="1200" i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VE" sz="1200" i="1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longisetus</a:t>
                      </a:r>
                      <a:r>
                        <a:rPr lang="es-VE" sz="1200" i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VE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es-VE" sz="1200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Brid</a:t>
                      </a:r>
                      <a:r>
                        <a:rPr lang="es-VE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.) </a:t>
                      </a:r>
                      <a:r>
                        <a:rPr lang="es-VE" sz="1200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Mitt</a:t>
                      </a:r>
                      <a:r>
                        <a:rPr lang="es-VE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es-V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VE" sz="1200" i="1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Lepyrodon</a:t>
                      </a:r>
                      <a:r>
                        <a:rPr lang="es-VE" sz="1200" i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VE" sz="1200" i="1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tomentosus</a:t>
                      </a:r>
                      <a:r>
                        <a:rPr lang="es-VE" sz="1200" i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VE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(Hook.) </a:t>
                      </a:r>
                      <a:r>
                        <a:rPr lang="es-VE" sz="1200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Mitt</a:t>
                      </a:r>
                      <a:r>
                        <a:rPr lang="es-VE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es-V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VE" sz="1200" i="1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Zygodon</a:t>
                      </a:r>
                      <a:r>
                        <a:rPr lang="es-VE" sz="1200" i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VE" sz="1200" i="1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venezuelensis</a:t>
                      </a:r>
                      <a:r>
                        <a:rPr lang="es-VE" sz="1200" i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VE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D.G. Griffin</a:t>
                      </a:r>
                      <a:endParaRPr lang="es-V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" name="Picture 2" descr="C:\Users\Jesús\Desktop\Hoehenstufen_der_anden.e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4" t="3972"/>
          <a:stretch/>
        </p:blipFill>
        <p:spPr bwMode="auto">
          <a:xfrm>
            <a:off x="4849311" y="620689"/>
            <a:ext cx="3926114" cy="4413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4854658" y="4221088"/>
            <a:ext cx="3432381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VE" dirty="0" smtClean="0">
                <a:solidFill>
                  <a:schemeClr val="tx1"/>
                </a:solidFill>
              </a:rPr>
              <a:t>Selva Húmeda </a:t>
            </a:r>
            <a:r>
              <a:rPr lang="es-VE" dirty="0" err="1" smtClean="0">
                <a:solidFill>
                  <a:schemeClr val="tx1"/>
                </a:solidFill>
              </a:rPr>
              <a:t>Submontana</a:t>
            </a:r>
            <a:endParaRPr lang="es-VE" dirty="0">
              <a:solidFill>
                <a:schemeClr val="tx1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4874991" y="3501008"/>
            <a:ext cx="3432381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VE" dirty="0" smtClean="0">
                <a:solidFill>
                  <a:schemeClr val="tx1"/>
                </a:solidFill>
              </a:rPr>
              <a:t>Selva Nublada Montana Baja</a:t>
            </a:r>
            <a:endParaRPr lang="es-VE" dirty="0">
              <a:solidFill>
                <a:schemeClr val="tx1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4874991" y="2636912"/>
            <a:ext cx="3432381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VE" dirty="0" smtClean="0">
                <a:solidFill>
                  <a:schemeClr val="tx1"/>
                </a:solidFill>
              </a:rPr>
              <a:t>Selva Nublada Montana Alta</a:t>
            </a:r>
            <a:endParaRPr lang="es-VE" dirty="0">
              <a:solidFill>
                <a:schemeClr val="tx1"/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5967113" y="1556792"/>
            <a:ext cx="2340260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VE" dirty="0" smtClean="0">
                <a:solidFill>
                  <a:schemeClr val="tx1"/>
                </a:solidFill>
              </a:rPr>
              <a:t>Páramo Altiandino</a:t>
            </a:r>
            <a:endParaRPr lang="es-VE" dirty="0">
              <a:solidFill>
                <a:schemeClr val="tx1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5733087" y="1988840"/>
            <a:ext cx="2574286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VE" dirty="0" smtClean="0">
                <a:solidFill>
                  <a:schemeClr val="tx1"/>
                </a:solidFill>
              </a:rPr>
              <a:t>Páramo Andino</a:t>
            </a:r>
            <a:endParaRPr lang="es-VE" dirty="0">
              <a:solidFill>
                <a:schemeClr val="tx1"/>
              </a:solidFill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6201139" y="764704"/>
            <a:ext cx="2106234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VE" dirty="0" smtClean="0">
                <a:solidFill>
                  <a:schemeClr val="tx1"/>
                </a:solidFill>
              </a:rPr>
              <a:t>Desierto </a:t>
            </a:r>
            <a:r>
              <a:rPr lang="es-VE" dirty="0" err="1" smtClean="0">
                <a:solidFill>
                  <a:schemeClr val="tx1"/>
                </a:solidFill>
              </a:rPr>
              <a:t>nival</a:t>
            </a:r>
            <a:endParaRPr lang="es-VE" dirty="0">
              <a:solidFill>
                <a:schemeClr val="tx1"/>
              </a:solidFill>
            </a:endParaRPr>
          </a:p>
        </p:txBody>
      </p:sp>
      <p:cxnSp>
        <p:nvCxnSpPr>
          <p:cNvPr id="14" name="13 Conector recto de flecha"/>
          <p:cNvCxnSpPr/>
          <p:nvPr/>
        </p:nvCxnSpPr>
        <p:spPr>
          <a:xfrm flipV="1">
            <a:off x="9009451" y="1916832"/>
            <a:ext cx="0" cy="23042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14 CuadroTexto"/>
          <p:cNvSpPr txBox="1"/>
          <p:nvPr/>
        </p:nvSpPr>
        <p:spPr>
          <a:xfrm rot="1963837">
            <a:off x="8889855" y="1017276"/>
            <a:ext cx="7072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VE" sz="4400" dirty="0" smtClean="0">
                <a:solidFill>
                  <a:schemeClr val="accent6">
                    <a:lumMod val="75000"/>
                  </a:schemeClr>
                </a:solidFill>
              </a:rPr>
              <a:t>¿?</a:t>
            </a:r>
            <a:endParaRPr lang="es-VE" sz="4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560512" y="705470"/>
            <a:ext cx="3934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b="1" dirty="0" smtClean="0"/>
              <a:t>Tabla </a:t>
            </a:r>
            <a:r>
              <a:rPr lang="es-VE" b="1" dirty="0"/>
              <a:t>3</a:t>
            </a:r>
            <a:r>
              <a:rPr lang="es-VE" b="1" dirty="0" smtClean="0"/>
              <a:t>. </a:t>
            </a:r>
            <a:r>
              <a:rPr lang="es-VE" dirty="0" smtClean="0"/>
              <a:t>Listado de especies bosques nublados</a:t>
            </a:r>
            <a:endParaRPr lang="es-VE" dirty="0"/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500" y="4797152"/>
            <a:ext cx="3463948" cy="1861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5" t="69066"/>
          <a:stretch/>
        </p:blipFill>
        <p:spPr bwMode="auto">
          <a:xfrm>
            <a:off x="276195" y="5624429"/>
            <a:ext cx="5684917" cy="103074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12 Rectángulo"/>
          <p:cNvSpPr/>
          <p:nvPr/>
        </p:nvSpPr>
        <p:spPr>
          <a:xfrm>
            <a:off x="5967113" y="6059876"/>
            <a:ext cx="2808312" cy="59529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233421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Logo WEB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3"/>
          <a:stretch/>
        </p:blipFill>
        <p:spPr bwMode="auto">
          <a:xfrm>
            <a:off x="9165468" y="5604276"/>
            <a:ext cx="740532" cy="4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5577070" y="83768"/>
            <a:ext cx="3666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i="1" dirty="0" smtClean="0"/>
              <a:t>Los musgos en bosques andinos</a:t>
            </a:r>
            <a:endParaRPr lang="es-VE" i="1" dirty="0"/>
          </a:p>
        </p:txBody>
      </p:sp>
      <p:cxnSp>
        <p:nvCxnSpPr>
          <p:cNvPr id="4" name="3 Conector recto"/>
          <p:cNvCxnSpPr/>
          <p:nvPr/>
        </p:nvCxnSpPr>
        <p:spPr>
          <a:xfrm>
            <a:off x="350489" y="476672"/>
            <a:ext cx="865896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C:\Users\Jesús\Desktop\Hoehenstufen_der_anden.e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4" t="3972"/>
          <a:stretch/>
        </p:blipFill>
        <p:spPr bwMode="auto">
          <a:xfrm>
            <a:off x="4849311" y="620689"/>
            <a:ext cx="3926114" cy="4413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4854658" y="4221088"/>
            <a:ext cx="3432381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VE" dirty="0" smtClean="0">
                <a:solidFill>
                  <a:schemeClr val="tx1"/>
                </a:solidFill>
              </a:rPr>
              <a:t>Selva Húmeda </a:t>
            </a:r>
            <a:r>
              <a:rPr lang="es-VE" dirty="0" err="1" smtClean="0">
                <a:solidFill>
                  <a:schemeClr val="tx1"/>
                </a:solidFill>
              </a:rPr>
              <a:t>Submontana</a:t>
            </a:r>
            <a:endParaRPr lang="es-VE" dirty="0">
              <a:solidFill>
                <a:schemeClr val="tx1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4874991" y="3501008"/>
            <a:ext cx="3432381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VE" dirty="0" smtClean="0">
                <a:solidFill>
                  <a:schemeClr val="tx1"/>
                </a:solidFill>
              </a:rPr>
              <a:t>Selva Nublada Montana Baja</a:t>
            </a:r>
            <a:endParaRPr lang="es-VE" dirty="0">
              <a:solidFill>
                <a:schemeClr val="tx1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4874991" y="2636912"/>
            <a:ext cx="3432381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VE" dirty="0" smtClean="0">
                <a:solidFill>
                  <a:schemeClr val="tx1"/>
                </a:solidFill>
              </a:rPr>
              <a:t>Selva Nublada Montana Alta</a:t>
            </a:r>
            <a:endParaRPr lang="es-VE" dirty="0">
              <a:solidFill>
                <a:schemeClr val="tx1"/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5967113" y="1556792"/>
            <a:ext cx="2340260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VE" dirty="0" smtClean="0">
                <a:solidFill>
                  <a:schemeClr val="tx1"/>
                </a:solidFill>
              </a:rPr>
              <a:t>Páramo Altiandino</a:t>
            </a:r>
            <a:endParaRPr lang="es-VE" dirty="0">
              <a:solidFill>
                <a:schemeClr val="tx1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5733087" y="1988840"/>
            <a:ext cx="2574286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VE" dirty="0" smtClean="0">
                <a:solidFill>
                  <a:schemeClr val="tx1"/>
                </a:solidFill>
              </a:rPr>
              <a:t>Páramo Andino</a:t>
            </a:r>
            <a:endParaRPr lang="es-VE" dirty="0">
              <a:solidFill>
                <a:schemeClr val="tx1"/>
              </a:solidFill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6201139" y="764704"/>
            <a:ext cx="2106234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VE" dirty="0" smtClean="0">
                <a:solidFill>
                  <a:schemeClr val="tx1"/>
                </a:solidFill>
              </a:rPr>
              <a:t>Desierto </a:t>
            </a:r>
            <a:r>
              <a:rPr lang="es-VE" dirty="0" err="1" smtClean="0">
                <a:solidFill>
                  <a:schemeClr val="tx1"/>
                </a:solidFill>
              </a:rPr>
              <a:t>nival</a:t>
            </a:r>
            <a:endParaRPr lang="es-VE" dirty="0">
              <a:solidFill>
                <a:schemeClr val="tx1"/>
              </a:solidFill>
            </a:endParaRPr>
          </a:p>
        </p:txBody>
      </p:sp>
      <p:graphicFrame>
        <p:nvGraphicFramePr>
          <p:cNvPr id="13" name="1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2327642"/>
              </p:ext>
            </p:extLst>
          </p:nvPr>
        </p:nvGraphicFramePr>
        <p:xfrm>
          <a:off x="632520" y="2133208"/>
          <a:ext cx="3683000" cy="20878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83000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VE" sz="1200" i="1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Drepanocladus</a:t>
                      </a:r>
                      <a:r>
                        <a:rPr lang="es-VE" sz="1200" i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VE" sz="1200" i="1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revolvens</a:t>
                      </a:r>
                      <a:r>
                        <a:rPr lang="es-VE" sz="1200" i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VE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es-VE" sz="1200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Sw</a:t>
                      </a:r>
                      <a:r>
                        <a:rPr lang="es-VE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.) </a:t>
                      </a:r>
                      <a:r>
                        <a:rPr lang="es-VE" sz="1200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Warnst</a:t>
                      </a:r>
                      <a:r>
                        <a:rPr lang="es-VE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es-V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VE" sz="1200" i="1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Bartramia</a:t>
                      </a:r>
                      <a:r>
                        <a:rPr lang="es-VE" sz="1200" i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VE" sz="1200" i="1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potosica</a:t>
                      </a:r>
                      <a:r>
                        <a:rPr lang="es-VE" sz="1200" i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VE" sz="1200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Mont</a:t>
                      </a:r>
                      <a:r>
                        <a:rPr lang="es-VE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es-V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VE" sz="1200" i="1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Bartramia</a:t>
                      </a:r>
                      <a:r>
                        <a:rPr lang="es-VE" sz="1200" i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VE" sz="1200" i="1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longifolia</a:t>
                      </a:r>
                      <a:r>
                        <a:rPr lang="es-VE" sz="1200" i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VE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Hook.</a:t>
                      </a:r>
                      <a:endParaRPr lang="es-V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algn="ctr" fontAlgn="b"/>
                      <a:r>
                        <a:rPr lang="es-VE" sz="1200" i="1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Breutelia</a:t>
                      </a:r>
                      <a:r>
                        <a:rPr lang="es-VE" sz="1200" i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VE" sz="1200" i="1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inclinata</a:t>
                      </a:r>
                      <a:r>
                        <a:rPr lang="es-VE" sz="1200" i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VE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es-VE" sz="1200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Hampe</a:t>
                      </a:r>
                      <a:r>
                        <a:rPr lang="es-VE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&amp; </a:t>
                      </a:r>
                      <a:r>
                        <a:rPr lang="es-VE" sz="1200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Lorentz</a:t>
                      </a:r>
                      <a:r>
                        <a:rPr lang="es-VE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) A. </a:t>
                      </a:r>
                      <a:r>
                        <a:rPr lang="es-VE" sz="1200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Jaeger</a:t>
                      </a:r>
                      <a:endParaRPr lang="es-V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VE" sz="1200" i="1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Bryum</a:t>
                      </a:r>
                      <a:r>
                        <a:rPr lang="es-VE" sz="1200" i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VE" sz="1200" i="1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laevigatum</a:t>
                      </a:r>
                      <a:r>
                        <a:rPr lang="es-VE" sz="1200" i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VE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Hook. f. &amp; Wilson</a:t>
                      </a:r>
                      <a:endParaRPr lang="es-V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VE" sz="1200" i="1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Caribaeohypnum</a:t>
                      </a:r>
                      <a:r>
                        <a:rPr lang="es-VE" sz="1200" i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VE" sz="1200" i="1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polyterum</a:t>
                      </a:r>
                      <a:r>
                        <a:rPr lang="es-VE" sz="1200" i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VE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es-VE" sz="1200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Mitt</a:t>
                      </a:r>
                      <a:r>
                        <a:rPr lang="es-VE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.) Ando &amp; Higuchi</a:t>
                      </a:r>
                      <a:endParaRPr lang="es-V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VE" sz="1200" i="1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Callicostellopsis</a:t>
                      </a:r>
                      <a:r>
                        <a:rPr lang="es-VE" sz="1200" i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VE" sz="1200" i="1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meridensis</a:t>
                      </a:r>
                      <a:r>
                        <a:rPr lang="es-VE" sz="1200" i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VE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es-VE" sz="1200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Müll</a:t>
                      </a:r>
                      <a:r>
                        <a:rPr lang="es-VE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. </a:t>
                      </a:r>
                      <a:r>
                        <a:rPr lang="es-VE" sz="1200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Hal</a:t>
                      </a:r>
                      <a:r>
                        <a:rPr lang="es-VE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.) </a:t>
                      </a:r>
                      <a:r>
                        <a:rPr lang="es-VE" sz="1200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Broth</a:t>
                      </a:r>
                      <a:r>
                        <a:rPr lang="es-VE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es-V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i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Polytrichastrum tenellum </a:t>
                      </a:r>
                      <a:r>
                        <a:rPr lang="de-DE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(Müll. Hal.) G.L. Sm.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i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Atrichum angustatum </a:t>
                      </a:r>
                      <a:r>
                        <a:rPr lang="de-DE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(Brid.) Bruch &amp; Schimp.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VE" sz="1200" i="1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Leptodontium</a:t>
                      </a:r>
                      <a:r>
                        <a:rPr lang="es-VE" sz="1200" i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VE" sz="1200" i="1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pungens</a:t>
                      </a:r>
                      <a:r>
                        <a:rPr lang="es-VE" sz="1200" i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VE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es-VE" sz="1200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Mitt</a:t>
                      </a:r>
                      <a:r>
                        <a:rPr lang="es-VE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.) </a:t>
                      </a:r>
                      <a:r>
                        <a:rPr lang="es-VE" sz="1200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Kindb</a:t>
                      </a:r>
                      <a:r>
                        <a:rPr lang="es-VE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es-V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VE" sz="1200" i="1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Barbula</a:t>
                      </a:r>
                      <a:r>
                        <a:rPr lang="es-VE" sz="1200" i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VE" sz="1200" i="1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ehrenbergiana</a:t>
                      </a:r>
                      <a:r>
                        <a:rPr lang="es-VE" sz="1200" i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VE" sz="1200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Müll</a:t>
                      </a:r>
                      <a:r>
                        <a:rPr lang="es-VE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. </a:t>
                      </a:r>
                      <a:r>
                        <a:rPr lang="es-VE" sz="1200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Hal</a:t>
                      </a:r>
                      <a:r>
                        <a:rPr lang="es-VE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es-V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576" y="5129908"/>
            <a:ext cx="1520006" cy="1434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830" y="5142150"/>
            <a:ext cx="1631531" cy="1430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368" y="5034472"/>
            <a:ext cx="1665518" cy="1474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851" y="5091328"/>
            <a:ext cx="1639330" cy="1481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17 CuadroTexto"/>
          <p:cNvSpPr txBox="1"/>
          <p:nvPr/>
        </p:nvSpPr>
        <p:spPr>
          <a:xfrm rot="1963837">
            <a:off x="8471630" y="502441"/>
            <a:ext cx="7072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VE" sz="4400" dirty="0" smtClean="0">
                <a:solidFill>
                  <a:schemeClr val="accent6">
                    <a:lumMod val="75000"/>
                  </a:schemeClr>
                </a:solidFill>
              </a:rPr>
              <a:t>¿?</a:t>
            </a:r>
            <a:endParaRPr lang="es-VE" sz="4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442024" y="921494"/>
            <a:ext cx="39349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b="1" dirty="0" smtClean="0"/>
              <a:t>Tabla 4. </a:t>
            </a:r>
            <a:r>
              <a:rPr lang="es-VE" dirty="0" smtClean="0"/>
              <a:t>Listado de las especies de bosques </a:t>
            </a:r>
            <a:r>
              <a:rPr lang="es-VE" dirty="0" smtClean="0"/>
              <a:t>que </a:t>
            </a:r>
            <a:r>
              <a:rPr lang="es-VE" dirty="0" smtClean="0"/>
              <a:t>podrían verse afectadas por el cambio climático</a:t>
            </a:r>
            <a:endParaRPr lang="es-VE" dirty="0"/>
          </a:p>
        </p:txBody>
      </p:sp>
    </p:spTree>
    <p:extLst>
      <p:ext uri="{BB962C8B-B14F-4D97-AF65-F5344CB8AC3E}">
        <p14:creationId xmlns:p14="http://schemas.microsoft.com/office/powerpoint/2010/main" val="398733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Logo WEB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3"/>
          <a:stretch/>
        </p:blipFill>
        <p:spPr bwMode="auto">
          <a:xfrm>
            <a:off x="9165468" y="5604276"/>
            <a:ext cx="740532" cy="4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5577070" y="83768"/>
            <a:ext cx="3666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i="1" dirty="0" smtClean="0"/>
              <a:t>Los musgos en bosques andinos</a:t>
            </a:r>
            <a:endParaRPr lang="es-VE" i="1" dirty="0"/>
          </a:p>
        </p:txBody>
      </p:sp>
      <p:cxnSp>
        <p:nvCxnSpPr>
          <p:cNvPr id="4" name="3 Conector recto"/>
          <p:cNvCxnSpPr/>
          <p:nvPr/>
        </p:nvCxnSpPr>
        <p:spPr>
          <a:xfrm>
            <a:off x="350489" y="476672"/>
            <a:ext cx="865896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5 CuadroTexto"/>
          <p:cNvSpPr txBox="1"/>
          <p:nvPr/>
        </p:nvSpPr>
        <p:spPr>
          <a:xfrm>
            <a:off x="350489" y="620688"/>
            <a:ext cx="22948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VE" sz="2800" b="1" dirty="0" smtClean="0"/>
              <a:t>Perspectivas…</a:t>
            </a:r>
            <a:endParaRPr lang="es-VE" sz="2800" b="1" dirty="0"/>
          </a:p>
        </p:txBody>
      </p:sp>
      <p:pic>
        <p:nvPicPr>
          <p:cNvPr id="1026" name="Picture 2" descr="C:\Users\Jesús\Desktop\P41601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249" y="2780928"/>
            <a:ext cx="5777202" cy="378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3304406" y="6505599"/>
            <a:ext cx="57530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VE" sz="1400" dirty="0" smtClean="0"/>
              <a:t>Bosque de </a:t>
            </a:r>
            <a:r>
              <a:rPr lang="es-VE" sz="1400" i="1" dirty="0" smtClean="0"/>
              <a:t>Polylepis sericea</a:t>
            </a:r>
            <a:r>
              <a:rPr lang="es-VE" sz="1400" dirty="0" smtClean="0"/>
              <a:t>, en Loma Redonda, Sistema teleférico de Mérida</a:t>
            </a:r>
            <a:endParaRPr lang="es-VE" sz="1400" dirty="0"/>
          </a:p>
        </p:txBody>
      </p:sp>
      <p:sp>
        <p:nvSpPr>
          <p:cNvPr id="8" name="7 CuadroTexto"/>
          <p:cNvSpPr txBox="1"/>
          <p:nvPr/>
        </p:nvSpPr>
        <p:spPr>
          <a:xfrm>
            <a:off x="632520" y="1268760"/>
            <a:ext cx="82809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dirty="0" smtClean="0"/>
              <a:t>Uso de los musgos para la zonificación altitudinal</a:t>
            </a:r>
          </a:p>
          <a:p>
            <a:endParaRPr lang="es-VE" dirty="0" smtClean="0"/>
          </a:p>
          <a:p>
            <a:r>
              <a:rPr lang="es-VE" dirty="0" smtClean="0"/>
              <a:t>Musgos indicadores de cambio climático</a:t>
            </a:r>
          </a:p>
          <a:p>
            <a:endParaRPr lang="es-VE" dirty="0" smtClean="0"/>
          </a:p>
          <a:p>
            <a:endParaRPr lang="es-VE" dirty="0"/>
          </a:p>
        </p:txBody>
      </p:sp>
      <p:pic>
        <p:nvPicPr>
          <p:cNvPr id="1027" name="Picture 3" descr="D:\Jesús\Pictures\Mucubaji (2)\Musgos Guia\PA0601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083106" y="857551"/>
            <a:ext cx="1753360" cy="131502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631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Logo WEB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3"/>
          <a:stretch/>
        </p:blipFill>
        <p:spPr bwMode="auto">
          <a:xfrm>
            <a:off x="9165468" y="5604276"/>
            <a:ext cx="740532" cy="4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5577070" y="83768"/>
            <a:ext cx="3666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i="1" dirty="0" smtClean="0"/>
              <a:t>Los musgos en bosques andinos</a:t>
            </a:r>
            <a:endParaRPr lang="es-VE" i="1" dirty="0"/>
          </a:p>
        </p:txBody>
      </p:sp>
      <p:cxnSp>
        <p:nvCxnSpPr>
          <p:cNvPr id="4" name="3 Conector recto"/>
          <p:cNvCxnSpPr/>
          <p:nvPr/>
        </p:nvCxnSpPr>
        <p:spPr>
          <a:xfrm>
            <a:off x="350489" y="476672"/>
            <a:ext cx="865896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D:\Jesús\Pictures\Fotos página\DSCF321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60"/>
          <a:stretch/>
        </p:blipFill>
        <p:spPr bwMode="auto">
          <a:xfrm>
            <a:off x="184685" y="742528"/>
            <a:ext cx="8860031" cy="556679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5006619" y="6280185"/>
            <a:ext cx="3690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VE" dirty="0" smtClean="0"/>
              <a:t>Un pequeño bosque de </a:t>
            </a:r>
            <a:r>
              <a:rPr lang="es-VE" i="1" dirty="0" err="1" smtClean="0"/>
              <a:t>Racomitirium</a:t>
            </a:r>
            <a:endParaRPr lang="es-VE" i="1" dirty="0"/>
          </a:p>
        </p:txBody>
      </p:sp>
      <p:sp>
        <p:nvSpPr>
          <p:cNvPr id="6" name="5 CuadroTexto"/>
          <p:cNvSpPr txBox="1"/>
          <p:nvPr/>
        </p:nvSpPr>
        <p:spPr>
          <a:xfrm>
            <a:off x="350489" y="620688"/>
            <a:ext cx="15265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VE" sz="2800" b="1" dirty="0" smtClean="0"/>
              <a:t>Gracias…</a:t>
            </a:r>
            <a:endParaRPr lang="es-VE" sz="2800" b="1" dirty="0"/>
          </a:p>
        </p:txBody>
      </p:sp>
    </p:spTree>
    <p:extLst>
      <p:ext uri="{BB962C8B-B14F-4D97-AF65-F5344CB8AC3E}">
        <p14:creationId xmlns:p14="http://schemas.microsoft.com/office/powerpoint/2010/main" val="233421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768757" y="83768"/>
            <a:ext cx="6864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i="1" dirty="0" smtClean="0"/>
              <a:t>El grupo de </a:t>
            </a:r>
            <a:r>
              <a:rPr lang="es-VE" i="1" dirty="0" err="1" smtClean="0"/>
              <a:t>briólogos</a:t>
            </a:r>
            <a:r>
              <a:rPr lang="es-VE" i="1" dirty="0" smtClean="0"/>
              <a:t> del Instituto Jardín Botánico de Mérida</a:t>
            </a:r>
            <a:endParaRPr lang="es-VE" i="1" dirty="0"/>
          </a:p>
        </p:txBody>
      </p:sp>
      <p:cxnSp>
        <p:nvCxnSpPr>
          <p:cNvPr id="4" name="3 Conector recto"/>
          <p:cNvCxnSpPr/>
          <p:nvPr/>
        </p:nvCxnSpPr>
        <p:spPr>
          <a:xfrm>
            <a:off x="350489" y="476672"/>
            <a:ext cx="865896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C:\Users\Jesús\Desktop\todo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06" y="764704"/>
            <a:ext cx="8406031" cy="2544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38"/>
          <a:stretch/>
        </p:blipFill>
        <p:spPr bwMode="auto">
          <a:xfrm>
            <a:off x="3002783" y="3303538"/>
            <a:ext cx="5616624" cy="2267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F:\pantalla principal musgo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32" y="4005065"/>
            <a:ext cx="3037018" cy="256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Logo WEB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3"/>
          <a:stretch/>
        </p:blipFill>
        <p:spPr bwMode="auto">
          <a:xfrm>
            <a:off x="9165468" y="5604276"/>
            <a:ext cx="740532" cy="4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29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7761312" y="83768"/>
            <a:ext cx="1638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i="1" dirty="0" smtClean="0"/>
              <a:t>Los musgos</a:t>
            </a:r>
            <a:endParaRPr lang="es-VE" i="1" dirty="0"/>
          </a:p>
        </p:txBody>
      </p:sp>
      <p:cxnSp>
        <p:nvCxnSpPr>
          <p:cNvPr id="3" name="2 Conector recto"/>
          <p:cNvCxnSpPr/>
          <p:nvPr/>
        </p:nvCxnSpPr>
        <p:spPr>
          <a:xfrm>
            <a:off x="350489" y="476672"/>
            <a:ext cx="865896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D:\Jesús\Pictures\Fotos página\=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28" b="24400"/>
          <a:stretch/>
        </p:blipFill>
        <p:spPr bwMode="auto">
          <a:xfrm>
            <a:off x="305472" y="4408851"/>
            <a:ext cx="8703979" cy="218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350489" y="620688"/>
            <a:ext cx="68647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VE" b="1" dirty="0" smtClean="0"/>
              <a:t>Importancia de los musgos</a:t>
            </a:r>
          </a:p>
          <a:p>
            <a:r>
              <a:rPr lang="es-VE" dirty="0" smtClean="0"/>
              <a:t>Primeros colonizadores en ambientes desprovistos de vegetación</a:t>
            </a:r>
          </a:p>
          <a:p>
            <a:r>
              <a:rPr lang="es-VE" i="1" dirty="0" smtClean="0"/>
              <a:t>Proveedores naturales </a:t>
            </a:r>
            <a:r>
              <a:rPr lang="es-VE" dirty="0" smtClean="0"/>
              <a:t>del recurso hídrico (adsorción </a:t>
            </a:r>
            <a:r>
              <a:rPr lang="es-VE" dirty="0"/>
              <a:t>y </a:t>
            </a:r>
            <a:r>
              <a:rPr lang="es-VE" dirty="0" smtClean="0"/>
              <a:t>retención)</a:t>
            </a:r>
          </a:p>
          <a:p>
            <a:r>
              <a:rPr lang="es-VE" dirty="0" smtClean="0"/>
              <a:t>Detienen </a:t>
            </a:r>
            <a:r>
              <a:rPr lang="es-VE" dirty="0"/>
              <a:t>la </a:t>
            </a:r>
            <a:r>
              <a:rPr lang="es-VE" dirty="0" smtClean="0"/>
              <a:t>erosión</a:t>
            </a:r>
          </a:p>
          <a:p>
            <a:r>
              <a:rPr lang="es-VE" dirty="0" smtClean="0"/>
              <a:t>Refugio de pequeños animales</a:t>
            </a:r>
          </a:p>
          <a:p>
            <a:r>
              <a:rPr lang="es-VE" dirty="0" smtClean="0"/>
              <a:t>Favorecen la germinación de semillas</a:t>
            </a:r>
            <a:endParaRPr lang="es-VE" dirty="0"/>
          </a:p>
        </p:txBody>
      </p:sp>
      <p:pic>
        <p:nvPicPr>
          <p:cNvPr id="7" name="Picture 4" descr="Logo WEB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3"/>
          <a:stretch/>
        </p:blipFill>
        <p:spPr bwMode="auto">
          <a:xfrm>
            <a:off x="9165468" y="5604276"/>
            <a:ext cx="740532" cy="4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350489" y="3502750"/>
            <a:ext cx="86589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 hangingPunct="0"/>
            <a:r>
              <a:rPr lang="es-VE" dirty="0" err="1"/>
              <a:t>Frahm</a:t>
            </a:r>
            <a:r>
              <a:rPr lang="es-VE" dirty="0"/>
              <a:t> y </a:t>
            </a:r>
            <a:r>
              <a:rPr lang="es-VE" dirty="0" err="1"/>
              <a:t>Gradstein</a:t>
            </a:r>
            <a:r>
              <a:rPr lang="es-VE" dirty="0"/>
              <a:t> (1991) </a:t>
            </a:r>
            <a:r>
              <a:rPr lang="es-VE" dirty="0" smtClean="0"/>
              <a:t>han propuesto que las briofitas en general, podrían ser buenos elementos para la zonificación altitudinal de las montañas tropicales</a:t>
            </a:r>
            <a:endParaRPr lang="es-VE" dirty="0"/>
          </a:p>
        </p:txBody>
      </p:sp>
      <p:pic>
        <p:nvPicPr>
          <p:cNvPr id="9" name="Picture 7" descr="C:\Users\Jesús\Desktop\Imagen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64" y="2335364"/>
            <a:ext cx="8989812" cy="116738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21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3 Conector recto"/>
          <p:cNvCxnSpPr/>
          <p:nvPr/>
        </p:nvCxnSpPr>
        <p:spPr>
          <a:xfrm>
            <a:off x="350489" y="476672"/>
            <a:ext cx="865896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" name="Picture 4" descr="Logo WEB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3"/>
          <a:stretch/>
        </p:blipFill>
        <p:spPr bwMode="auto">
          <a:xfrm>
            <a:off x="9165468" y="5604276"/>
            <a:ext cx="740532" cy="4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39 CuadroTexto"/>
          <p:cNvSpPr txBox="1"/>
          <p:nvPr/>
        </p:nvSpPr>
        <p:spPr>
          <a:xfrm>
            <a:off x="5265035" y="83768"/>
            <a:ext cx="4914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i="1" dirty="0" smtClean="0"/>
              <a:t>Distribución de musgos: Zonificación</a:t>
            </a:r>
            <a:endParaRPr lang="es-VE" i="1" dirty="0"/>
          </a:p>
        </p:txBody>
      </p:sp>
      <p:grpSp>
        <p:nvGrpSpPr>
          <p:cNvPr id="41" name="40 Grupo"/>
          <p:cNvGrpSpPr/>
          <p:nvPr/>
        </p:nvGrpSpPr>
        <p:grpSpPr>
          <a:xfrm>
            <a:off x="288455" y="955899"/>
            <a:ext cx="8720996" cy="2667173"/>
            <a:chOff x="-209550" y="1985963"/>
            <a:chExt cx="9563100" cy="3296964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9550" y="1985963"/>
              <a:ext cx="9563100" cy="2886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512" y="4797152"/>
              <a:ext cx="9305926" cy="485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1 CuadroTexto"/>
          <p:cNvSpPr txBox="1"/>
          <p:nvPr/>
        </p:nvSpPr>
        <p:spPr>
          <a:xfrm>
            <a:off x="686885" y="3574757"/>
            <a:ext cx="8244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b="1" dirty="0" smtClean="0"/>
              <a:t>Figura 1. </a:t>
            </a:r>
            <a:r>
              <a:rPr lang="es-VE" dirty="0" smtClean="0"/>
              <a:t>Número total de especies de musgos (triángulos) en un gradiente altitudinal (Fuente: Kessler, 2000)</a:t>
            </a:r>
            <a:endParaRPr lang="es-VE" dirty="0"/>
          </a:p>
        </p:txBody>
      </p:sp>
      <p:pic>
        <p:nvPicPr>
          <p:cNvPr id="2055" name="Picture 7" descr="C:\Users\Jesús\Desktop\Imagen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41" y="4493861"/>
            <a:ext cx="8989812" cy="1167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38454" y="5600273"/>
            <a:ext cx="19166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VE" sz="1200" i="1" dirty="0" err="1" smtClean="0"/>
              <a:t>Leptodontium</a:t>
            </a:r>
            <a:r>
              <a:rPr lang="es-VE" sz="1200" i="1" dirty="0" smtClean="0"/>
              <a:t> </a:t>
            </a:r>
            <a:r>
              <a:rPr lang="es-VE" sz="1200" i="1" dirty="0" err="1" smtClean="0"/>
              <a:t>viticulosoides</a:t>
            </a:r>
            <a:endParaRPr lang="es-VE" sz="1200" i="1" dirty="0"/>
          </a:p>
        </p:txBody>
      </p:sp>
      <p:sp>
        <p:nvSpPr>
          <p:cNvPr id="17" name="16 CuadroTexto"/>
          <p:cNvSpPr txBox="1"/>
          <p:nvPr/>
        </p:nvSpPr>
        <p:spPr>
          <a:xfrm>
            <a:off x="1910662" y="5589239"/>
            <a:ext cx="16043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VE" sz="1200" i="1" dirty="0" err="1" smtClean="0"/>
              <a:t>Grimmia</a:t>
            </a:r>
            <a:r>
              <a:rPr lang="es-VE" sz="1200" i="1" dirty="0" smtClean="0"/>
              <a:t> </a:t>
            </a:r>
            <a:r>
              <a:rPr lang="es-VE" sz="1200" dirty="0" smtClean="0"/>
              <a:t>cf. </a:t>
            </a:r>
            <a:r>
              <a:rPr lang="es-VE" sz="1200" i="1" dirty="0" err="1" smtClean="0"/>
              <a:t>navicularis</a:t>
            </a:r>
            <a:endParaRPr lang="es-VE" sz="1200" i="1" dirty="0"/>
          </a:p>
        </p:txBody>
      </p:sp>
      <p:sp>
        <p:nvSpPr>
          <p:cNvPr id="18" name="17 CuadroTexto"/>
          <p:cNvSpPr txBox="1"/>
          <p:nvPr/>
        </p:nvSpPr>
        <p:spPr>
          <a:xfrm>
            <a:off x="3782870" y="5600273"/>
            <a:ext cx="1547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VE" sz="1200" i="1" dirty="0" err="1" smtClean="0"/>
              <a:t>Thuidium</a:t>
            </a:r>
            <a:r>
              <a:rPr lang="es-VE" sz="1200" i="1" dirty="0" smtClean="0"/>
              <a:t> </a:t>
            </a:r>
            <a:r>
              <a:rPr lang="es-VE" sz="1200" i="1" dirty="0" err="1" smtClean="0"/>
              <a:t>peruvianum</a:t>
            </a:r>
            <a:endParaRPr lang="es-VE" sz="1200" i="1" dirty="0"/>
          </a:p>
        </p:txBody>
      </p:sp>
      <p:sp>
        <p:nvSpPr>
          <p:cNvPr id="19" name="18 CuadroTexto"/>
          <p:cNvSpPr txBox="1"/>
          <p:nvPr/>
        </p:nvSpPr>
        <p:spPr>
          <a:xfrm>
            <a:off x="5733086" y="5589239"/>
            <a:ext cx="16065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VE" sz="1200" i="1" dirty="0" smtClean="0"/>
              <a:t>Macromitrium </a:t>
            </a:r>
            <a:r>
              <a:rPr lang="es-VE" sz="1200" i="1" dirty="0" err="1" smtClean="0"/>
              <a:t>aureum</a:t>
            </a:r>
            <a:endParaRPr lang="es-VE" sz="1200" i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7407406" y="5589240"/>
            <a:ext cx="17337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VE" sz="1200" i="1" dirty="0" err="1" smtClean="0"/>
              <a:t>Leptodontium</a:t>
            </a:r>
            <a:r>
              <a:rPr lang="es-VE" sz="1200" i="1" dirty="0" smtClean="0"/>
              <a:t> </a:t>
            </a:r>
            <a:r>
              <a:rPr lang="es-VE" sz="1200" i="1" dirty="0" err="1" smtClean="0"/>
              <a:t>flexifolium</a:t>
            </a:r>
            <a:endParaRPr lang="es-VE" sz="1200" i="1" dirty="0"/>
          </a:p>
        </p:txBody>
      </p:sp>
    </p:spTree>
    <p:extLst>
      <p:ext uri="{BB962C8B-B14F-4D97-AF65-F5344CB8AC3E}">
        <p14:creationId xmlns:p14="http://schemas.microsoft.com/office/powerpoint/2010/main" val="154321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40" r="37655"/>
          <a:stretch/>
        </p:blipFill>
        <p:spPr bwMode="auto">
          <a:xfrm>
            <a:off x="-39555" y="575431"/>
            <a:ext cx="1092121" cy="62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3 Conector recto"/>
          <p:cNvCxnSpPr/>
          <p:nvPr/>
        </p:nvCxnSpPr>
        <p:spPr>
          <a:xfrm>
            <a:off x="350489" y="476672"/>
            <a:ext cx="865896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00" name="Picture 4" descr="Logo WEB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3"/>
          <a:stretch/>
        </p:blipFill>
        <p:spPr bwMode="auto">
          <a:xfrm>
            <a:off x="9165468" y="5589240"/>
            <a:ext cx="740532" cy="4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Logo WEB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3"/>
          <a:stretch/>
        </p:blipFill>
        <p:spPr bwMode="auto">
          <a:xfrm>
            <a:off x="9165468" y="5604276"/>
            <a:ext cx="740532" cy="4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052566" y="5674022"/>
            <a:ext cx="42124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b="1" dirty="0" smtClean="0"/>
              <a:t>Figura 2. </a:t>
            </a:r>
            <a:r>
              <a:rPr lang="es-VE" dirty="0" smtClean="0"/>
              <a:t>Esquemas de zonificación florística a partir de inventarios de briofitas</a:t>
            </a:r>
          </a:p>
          <a:p>
            <a:pPr algn="ctr"/>
            <a:r>
              <a:rPr lang="es-VE" dirty="0" smtClean="0"/>
              <a:t>(Fuente: </a:t>
            </a:r>
            <a:r>
              <a:rPr lang="es-VE" dirty="0" err="1" smtClean="0"/>
              <a:t>Frahm</a:t>
            </a:r>
            <a:r>
              <a:rPr lang="es-VE" dirty="0" smtClean="0"/>
              <a:t> &amp; </a:t>
            </a:r>
            <a:r>
              <a:rPr lang="es-VE" dirty="0" err="1" smtClean="0"/>
              <a:t>Gradstein</a:t>
            </a:r>
            <a:r>
              <a:rPr lang="es-VE" dirty="0" smtClean="0"/>
              <a:t>, 1991)</a:t>
            </a:r>
            <a:endParaRPr lang="es-VE" dirty="0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3382"/>
          <a:stretch/>
        </p:blipFill>
        <p:spPr bwMode="auto">
          <a:xfrm>
            <a:off x="1286592" y="548680"/>
            <a:ext cx="2852701" cy="5034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F:\17-04-2015\100OLYMP\P4160085 - copia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79"/>
          <a:stretch/>
        </p:blipFill>
        <p:spPr bwMode="auto">
          <a:xfrm>
            <a:off x="5073013" y="5421557"/>
            <a:ext cx="4056451" cy="119790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Jesús\Desktop\Hoehenstufen_der_anden.en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4" t="3972"/>
          <a:stretch/>
        </p:blipFill>
        <p:spPr bwMode="auto">
          <a:xfrm>
            <a:off x="4849311" y="620689"/>
            <a:ext cx="3926114" cy="4413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4854658" y="4221088"/>
            <a:ext cx="3432381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VE" dirty="0" smtClean="0">
                <a:solidFill>
                  <a:schemeClr val="tx1"/>
                </a:solidFill>
              </a:rPr>
              <a:t>Selva Húmeda </a:t>
            </a:r>
            <a:r>
              <a:rPr lang="es-VE" dirty="0" err="1" smtClean="0">
                <a:solidFill>
                  <a:schemeClr val="tx1"/>
                </a:solidFill>
              </a:rPr>
              <a:t>Submontana</a:t>
            </a:r>
            <a:endParaRPr lang="es-VE" dirty="0">
              <a:solidFill>
                <a:schemeClr val="tx1"/>
              </a:solidFill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4874991" y="3501008"/>
            <a:ext cx="3432381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VE" dirty="0" smtClean="0">
                <a:solidFill>
                  <a:schemeClr val="tx1"/>
                </a:solidFill>
              </a:rPr>
              <a:t>Selva Nublada Montana Baja</a:t>
            </a:r>
            <a:endParaRPr lang="es-VE" dirty="0">
              <a:solidFill>
                <a:schemeClr val="tx1"/>
              </a:solidFill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4874991" y="2636912"/>
            <a:ext cx="3432381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VE" dirty="0" smtClean="0">
                <a:solidFill>
                  <a:schemeClr val="tx1"/>
                </a:solidFill>
              </a:rPr>
              <a:t>Selva Nublada Montana Alta</a:t>
            </a:r>
            <a:endParaRPr lang="es-VE" dirty="0">
              <a:solidFill>
                <a:schemeClr val="tx1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5967113" y="1556792"/>
            <a:ext cx="2340260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VE" dirty="0" smtClean="0">
                <a:solidFill>
                  <a:schemeClr val="tx1"/>
                </a:solidFill>
              </a:rPr>
              <a:t>Páramo Altiandino</a:t>
            </a:r>
            <a:endParaRPr lang="es-VE" dirty="0">
              <a:solidFill>
                <a:schemeClr val="tx1"/>
              </a:solidFill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5733087" y="1988840"/>
            <a:ext cx="2574286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VE" dirty="0" smtClean="0">
                <a:solidFill>
                  <a:schemeClr val="tx1"/>
                </a:solidFill>
              </a:rPr>
              <a:t>Páramo Andino</a:t>
            </a:r>
            <a:endParaRPr lang="es-VE" dirty="0">
              <a:solidFill>
                <a:schemeClr val="tx1"/>
              </a:solidFill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6201139" y="764704"/>
            <a:ext cx="2106234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VE" dirty="0" smtClean="0">
                <a:solidFill>
                  <a:schemeClr val="tx1"/>
                </a:solidFill>
              </a:rPr>
              <a:t>Desierto </a:t>
            </a:r>
            <a:r>
              <a:rPr lang="es-VE" dirty="0" err="1" smtClean="0">
                <a:solidFill>
                  <a:schemeClr val="tx1"/>
                </a:solidFill>
              </a:rPr>
              <a:t>nival</a:t>
            </a:r>
            <a:endParaRPr lang="es-VE" dirty="0">
              <a:solidFill>
                <a:schemeClr val="tx1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5265035" y="83768"/>
            <a:ext cx="4914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i="1" dirty="0" smtClean="0"/>
              <a:t>Distribución de musgos: Zonificación</a:t>
            </a:r>
            <a:endParaRPr lang="es-VE" i="1" dirty="0"/>
          </a:p>
        </p:txBody>
      </p:sp>
    </p:spTree>
    <p:extLst>
      <p:ext uri="{BB962C8B-B14F-4D97-AF65-F5344CB8AC3E}">
        <p14:creationId xmlns:p14="http://schemas.microsoft.com/office/powerpoint/2010/main" val="154321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Logo WEB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3"/>
          <a:stretch/>
        </p:blipFill>
        <p:spPr bwMode="auto">
          <a:xfrm>
            <a:off x="9165468" y="5604276"/>
            <a:ext cx="740532" cy="4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3 Conector recto"/>
          <p:cNvCxnSpPr/>
          <p:nvPr/>
        </p:nvCxnSpPr>
        <p:spPr>
          <a:xfrm>
            <a:off x="350489" y="476672"/>
            <a:ext cx="865896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7 CuadroTexto"/>
          <p:cNvSpPr txBox="1"/>
          <p:nvPr/>
        </p:nvSpPr>
        <p:spPr>
          <a:xfrm>
            <a:off x="7547063" y="83768"/>
            <a:ext cx="1852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i="1" dirty="0" smtClean="0"/>
              <a:t>Metodología</a:t>
            </a:r>
            <a:endParaRPr lang="es-VE" i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712751" y="2492896"/>
            <a:ext cx="48245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sz="5400" dirty="0" smtClean="0"/>
              <a:t>Metodología</a:t>
            </a:r>
            <a:endParaRPr lang="es-VE" sz="5400" dirty="0"/>
          </a:p>
        </p:txBody>
      </p:sp>
      <p:sp>
        <p:nvSpPr>
          <p:cNvPr id="6" name="5 Rectángulo"/>
          <p:cNvSpPr/>
          <p:nvPr/>
        </p:nvSpPr>
        <p:spPr>
          <a:xfrm>
            <a:off x="1352600" y="3416226"/>
            <a:ext cx="7120678" cy="1567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sp>
        <p:nvSpPr>
          <p:cNvPr id="11" name="10 Rectángulo"/>
          <p:cNvSpPr/>
          <p:nvPr/>
        </p:nvSpPr>
        <p:spPr>
          <a:xfrm>
            <a:off x="1505000" y="3568626"/>
            <a:ext cx="7120678" cy="15679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37792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Logo WEB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3"/>
          <a:stretch/>
        </p:blipFill>
        <p:spPr bwMode="auto">
          <a:xfrm>
            <a:off x="9165468" y="5604276"/>
            <a:ext cx="740532" cy="4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7547063" y="83768"/>
            <a:ext cx="1852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i="1" dirty="0" smtClean="0"/>
              <a:t>Metodología</a:t>
            </a:r>
            <a:endParaRPr lang="es-VE" i="1" dirty="0"/>
          </a:p>
        </p:txBody>
      </p:sp>
      <p:cxnSp>
        <p:nvCxnSpPr>
          <p:cNvPr id="4" name="3 Conector recto"/>
          <p:cNvCxnSpPr/>
          <p:nvPr/>
        </p:nvCxnSpPr>
        <p:spPr>
          <a:xfrm>
            <a:off x="350489" y="476672"/>
            <a:ext cx="865896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4 Rectángulo"/>
          <p:cNvSpPr/>
          <p:nvPr/>
        </p:nvSpPr>
        <p:spPr>
          <a:xfrm>
            <a:off x="350489" y="476673"/>
            <a:ext cx="9049005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VE" b="1" dirty="0" smtClean="0"/>
              <a:t>Distribución </a:t>
            </a:r>
            <a:r>
              <a:rPr lang="es-VE" b="1" dirty="0"/>
              <a:t>altitudinal de musgos de 4 bosques de los alrededores de </a:t>
            </a:r>
            <a:r>
              <a:rPr lang="es-VE" b="1" dirty="0" smtClean="0"/>
              <a:t>Mérida</a:t>
            </a:r>
          </a:p>
          <a:p>
            <a:r>
              <a:rPr lang="es-VE" b="1" dirty="0" smtClean="0"/>
              <a:t>Compendio de datos</a:t>
            </a:r>
          </a:p>
          <a:p>
            <a:r>
              <a:rPr lang="es-VE" sz="1600" dirty="0"/>
              <a:t>Flora en bosques de </a:t>
            </a:r>
            <a:r>
              <a:rPr lang="es-VE" sz="1600" i="1" dirty="0"/>
              <a:t>Polylepis sericea </a:t>
            </a:r>
            <a:r>
              <a:rPr lang="es-VE" sz="1600" dirty="0"/>
              <a:t>Wedd. en Loma Redonda, Sistema teleférico de Mérida </a:t>
            </a:r>
            <a:r>
              <a:rPr lang="es-VE" sz="1600" dirty="0" smtClean="0"/>
              <a:t>(León, 1991)</a:t>
            </a:r>
          </a:p>
          <a:p>
            <a:r>
              <a:rPr lang="es-VE" sz="1600" dirty="0" smtClean="0"/>
              <a:t>Diversidad de briofitas epifitas en un bosque montano en Los Andes Venezolanos (León, 2001)</a:t>
            </a:r>
            <a:endParaRPr lang="es-VE" sz="1600" dirty="0"/>
          </a:p>
          <a:p>
            <a:r>
              <a:rPr lang="es-VE" sz="1600" dirty="0" smtClean="0"/>
              <a:t>Musgos terrestres del bosque nublado de la Sierra Nevada de Mérida (</a:t>
            </a:r>
            <a:r>
              <a:rPr lang="es-VE" sz="1600" dirty="0" err="1" smtClean="0"/>
              <a:t>Ussher</a:t>
            </a:r>
            <a:r>
              <a:rPr lang="es-VE" sz="1600" dirty="0" smtClean="0"/>
              <a:t>, 2003)</a:t>
            </a:r>
          </a:p>
          <a:p>
            <a:r>
              <a:rPr lang="es-VE" sz="1600" dirty="0" smtClean="0"/>
              <a:t>Flora vascular y </a:t>
            </a:r>
            <a:r>
              <a:rPr lang="es-VE" sz="1600" dirty="0" err="1" smtClean="0"/>
              <a:t>Bryophyta</a:t>
            </a:r>
            <a:r>
              <a:rPr lang="es-VE" sz="1600" dirty="0" smtClean="0"/>
              <a:t> (musgos) de un bosque de </a:t>
            </a:r>
            <a:r>
              <a:rPr lang="es-VE" sz="1600" i="1" dirty="0" smtClean="0"/>
              <a:t>Polylepis sericea </a:t>
            </a:r>
            <a:r>
              <a:rPr lang="es-VE" sz="1600" dirty="0" smtClean="0"/>
              <a:t>Wedd, ubicado en la Sierra de La Culada, estado Mérida (Delgado, 2015)</a:t>
            </a:r>
          </a:p>
          <a:p>
            <a:pPr algn="ctr"/>
            <a:r>
              <a:rPr lang="es-VE" b="1" dirty="0" smtClean="0"/>
              <a:t>Altitud: </a:t>
            </a:r>
            <a:r>
              <a:rPr lang="es-VE" dirty="0" smtClean="0"/>
              <a:t>2300 - </a:t>
            </a:r>
            <a:r>
              <a:rPr lang="es-VE" dirty="0"/>
              <a:t>4100 </a:t>
            </a:r>
            <a:r>
              <a:rPr lang="es-VE" dirty="0" smtClean="0"/>
              <a:t>m </a:t>
            </a:r>
            <a:r>
              <a:rPr lang="es-VE" dirty="0"/>
              <a:t>de altitud. </a:t>
            </a:r>
            <a:endParaRPr lang="es-VE" dirty="0" smtClean="0"/>
          </a:p>
          <a:p>
            <a:pPr algn="ctr"/>
            <a:r>
              <a:rPr lang="es-VE" b="1" dirty="0" smtClean="0"/>
              <a:t>Años de muestreo: </a:t>
            </a:r>
            <a:r>
              <a:rPr lang="es-VE" dirty="0" smtClean="0"/>
              <a:t>1991</a:t>
            </a:r>
            <a:r>
              <a:rPr lang="es-VE" dirty="0"/>
              <a:t>, 2001, 2003 y </a:t>
            </a:r>
            <a:r>
              <a:rPr lang="es-VE" dirty="0" smtClean="0"/>
              <a:t>2014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88" y="3008322"/>
            <a:ext cx="8585387" cy="3224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 descr="D:\Jesús\Pictures\Mucubají 2014\DSCF243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7" r="11537"/>
          <a:stretch/>
        </p:blipFill>
        <p:spPr bwMode="auto">
          <a:xfrm>
            <a:off x="3161574" y="2852936"/>
            <a:ext cx="1596405" cy="1126430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http://www.briolat.org/estudiantes/Usher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1" r="24304" b="33301"/>
          <a:stretch/>
        </p:blipFill>
        <p:spPr bwMode="auto">
          <a:xfrm>
            <a:off x="6140818" y="4581761"/>
            <a:ext cx="1547764" cy="1146734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89" name="Picture 1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2" t="12408" r="21993" b="7594"/>
          <a:stretch/>
        </p:blipFill>
        <p:spPr bwMode="auto">
          <a:xfrm>
            <a:off x="974558" y="4792391"/>
            <a:ext cx="1650861" cy="1226562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Elipse"/>
          <p:cNvSpPr/>
          <p:nvPr/>
        </p:nvSpPr>
        <p:spPr>
          <a:xfrm>
            <a:off x="1799989" y="4487719"/>
            <a:ext cx="266691" cy="18808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sp>
        <p:nvSpPr>
          <p:cNvPr id="11" name="10 Elipse"/>
          <p:cNvSpPr/>
          <p:nvPr/>
        </p:nvSpPr>
        <p:spPr>
          <a:xfrm>
            <a:off x="6435165" y="3956235"/>
            <a:ext cx="266691" cy="18808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sp>
        <p:nvSpPr>
          <p:cNvPr id="12" name="11 Elipse"/>
          <p:cNvSpPr/>
          <p:nvPr/>
        </p:nvSpPr>
        <p:spPr>
          <a:xfrm>
            <a:off x="5811095" y="4144319"/>
            <a:ext cx="266691" cy="18808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sp>
        <p:nvSpPr>
          <p:cNvPr id="13" name="12 Elipse"/>
          <p:cNvSpPr/>
          <p:nvPr/>
        </p:nvSpPr>
        <p:spPr>
          <a:xfrm>
            <a:off x="5031009" y="3568255"/>
            <a:ext cx="266691" cy="18808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sp>
        <p:nvSpPr>
          <p:cNvPr id="14" name="13 CuadroTexto"/>
          <p:cNvSpPr txBox="1"/>
          <p:nvPr/>
        </p:nvSpPr>
        <p:spPr>
          <a:xfrm>
            <a:off x="213433" y="6232551"/>
            <a:ext cx="8722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b="1" dirty="0" smtClean="0"/>
              <a:t>Figura 2. </a:t>
            </a:r>
            <a:r>
              <a:rPr lang="es-VE" dirty="0" smtClean="0"/>
              <a:t>Ubicación relativa de los sitios de muestreo</a:t>
            </a:r>
            <a:endParaRPr lang="es-VE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194" y="2226670"/>
            <a:ext cx="1624680" cy="129516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321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Logo WEB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3"/>
          <a:stretch/>
        </p:blipFill>
        <p:spPr bwMode="auto">
          <a:xfrm>
            <a:off x="9165468" y="5604276"/>
            <a:ext cx="740532" cy="4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5577070" y="83768"/>
            <a:ext cx="3666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i="1" dirty="0" smtClean="0"/>
              <a:t>Los musgos en bosques andinos</a:t>
            </a:r>
            <a:endParaRPr lang="es-VE" i="1" dirty="0"/>
          </a:p>
        </p:txBody>
      </p:sp>
      <p:cxnSp>
        <p:nvCxnSpPr>
          <p:cNvPr id="4" name="3 Conector recto"/>
          <p:cNvCxnSpPr/>
          <p:nvPr/>
        </p:nvCxnSpPr>
        <p:spPr>
          <a:xfrm>
            <a:off x="350489" y="476672"/>
            <a:ext cx="865896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5 Forma libre"/>
          <p:cNvSpPr/>
          <p:nvPr/>
        </p:nvSpPr>
        <p:spPr>
          <a:xfrm>
            <a:off x="436728" y="1555845"/>
            <a:ext cx="8516203" cy="4926842"/>
          </a:xfrm>
          <a:custGeom>
            <a:avLst/>
            <a:gdLst>
              <a:gd name="connsiteX0" fmla="*/ 0 w 8516203"/>
              <a:gd name="connsiteY0" fmla="*/ 4926842 h 4926842"/>
              <a:gd name="connsiteX1" fmla="*/ 1078173 w 8516203"/>
              <a:gd name="connsiteY1" fmla="*/ 4039737 h 4926842"/>
              <a:gd name="connsiteX2" fmla="*/ 1897039 w 8516203"/>
              <a:gd name="connsiteY2" fmla="*/ 3507474 h 4926842"/>
              <a:gd name="connsiteX3" fmla="*/ 2715905 w 8516203"/>
              <a:gd name="connsiteY3" fmla="*/ 3370997 h 4926842"/>
              <a:gd name="connsiteX4" fmla="*/ 3807726 w 8516203"/>
              <a:gd name="connsiteY4" fmla="*/ 2647665 h 4926842"/>
              <a:gd name="connsiteX5" fmla="*/ 4735773 w 8516203"/>
              <a:gd name="connsiteY5" fmla="*/ 2047164 h 4926842"/>
              <a:gd name="connsiteX6" fmla="*/ 5977720 w 8516203"/>
              <a:gd name="connsiteY6" fmla="*/ 1378424 h 4926842"/>
              <a:gd name="connsiteX7" fmla="*/ 7014950 w 8516203"/>
              <a:gd name="connsiteY7" fmla="*/ 682388 h 4926842"/>
              <a:gd name="connsiteX8" fmla="*/ 7983941 w 8516203"/>
              <a:gd name="connsiteY8" fmla="*/ 300251 h 4926842"/>
              <a:gd name="connsiteX9" fmla="*/ 8475260 w 8516203"/>
              <a:gd name="connsiteY9" fmla="*/ 0 h 4926842"/>
              <a:gd name="connsiteX10" fmla="*/ 8475260 w 8516203"/>
              <a:gd name="connsiteY10" fmla="*/ 0 h 4926842"/>
              <a:gd name="connsiteX11" fmla="*/ 8475260 w 8516203"/>
              <a:gd name="connsiteY11" fmla="*/ 0 h 4926842"/>
              <a:gd name="connsiteX12" fmla="*/ 8516203 w 8516203"/>
              <a:gd name="connsiteY12" fmla="*/ 27295 h 4926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516203" h="4926842">
                <a:moveTo>
                  <a:pt x="0" y="4926842"/>
                </a:moveTo>
                <a:cubicBezTo>
                  <a:pt x="381000" y="4601570"/>
                  <a:pt x="762000" y="4276298"/>
                  <a:pt x="1078173" y="4039737"/>
                </a:cubicBezTo>
                <a:cubicBezTo>
                  <a:pt x="1394346" y="3803176"/>
                  <a:pt x="1624084" y="3618931"/>
                  <a:pt x="1897039" y="3507474"/>
                </a:cubicBezTo>
                <a:cubicBezTo>
                  <a:pt x="2169994" y="3396017"/>
                  <a:pt x="2397457" y="3514298"/>
                  <a:pt x="2715905" y="3370997"/>
                </a:cubicBezTo>
                <a:cubicBezTo>
                  <a:pt x="3034353" y="3227696"/>
                  <a:pt x="3807726" y="2647665"/>
                  <a:pt x="3807726" y="2647665"/>
                </a:cubicBezTo>
                <a:cubicBezTo>
                  <a:pt x="4144371" y="2427026"/>
                  <a:pt x="4374108" y="2258704"/>
                  <a:pt x="4735773" y="2047164"/>
                </a:cubicBezTo>
                <a:cubicBezTo>
                  <a:pt x="5097438" y="1835624"/>
                  <a:pt x="5597857" y="1605887"/>
                  <a:pt x="5977720" y="1378424"/>
                </a:cubicBezTo>
                <a:cubicBezTo>
                  <a:pt x="6357583" y="1150961"/>
                  <a:pt x="6680580" y="862083"/>
                  <a:pt x="7014950" y="682388"/>
                </a:cubicBezTo>
                <a:cubicBezTo>
                  <a:pt x="7349320" y="502693"/>
                  <a:pt x="7740556" y="413982"/>
                  <a:pt x="7983941" y="300251"/>
                </a:cubicBezTo>
                <a:cubicBezTo>
                  <a:pt x="8227326" y="186520"/>
                  <a:pt x="8475260" y="0"/>
                  <a:pt x="8475260" y="0"/>
                </a:cubicBezTo>
                <a:lnTo>
                  <a:pt x="8475260" y="0"/>
                </a:lnTo>
                <a:lnTo>
                  <a:pt x="8475260" y="0"/>
                </a:lnTo>
                <a:lnTo>
                  <a:pt x="8516203" y="27295"/>
                </a:lnTo>
              </a:path>
            </a:pathLst>
          </a:cu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pic>
        <p:nvPicPr>
          <p:cNvPr id="7170" name="Picture 2" descr="climbing syst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71" y="3813573"/>
            <a:ext cx="3000333" cy="239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627" y="1945105"/>
            <a:ext cx="2952328" cy="1987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710" y="706898"/>
            <a:ext cx="2961126" cy="1697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1343785" y="6113355"/>
            <a:ext cx="42147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VE" sz="1400" dirty="0" smtClean="0"/>
              <a:t>Dominado por </a:t>
            </a:r>
            <a:r>
              <a:rPr lang="es-VE" sz="1400" i="1" dirty="0" err="1" smtClean="0"/>
              <a:t>Retrophyllum</a:t>
            </a:r>
            <a:r>
              <a:rPr lang="es-VE" sz="1400" dirty="0"/>
              <a:t> </a:t>
            </a:r>
            <a:r>
              <a:rPr lang="es-VE" sz="1400" i="1" dirty="0" err="1"/>
              <a:t>rospigliosii</a:t>
            </a:r>
            <a:r>
              <a:rPr lang="es-VE" sz="1400" dirty="0"/>
              <a:t> (Pilg.) </a:t>
            </a:r>
            <a:r>
              <a:rPr lang="es-VE" sz="1400" dirty="0" err="1"/>
              <a:t>C.N.Page</a:t>
            </a:r>
            <a:endParaRPr lang="es-VE" sz="1400" dirty="0"/>
          </a:p>
        </p:txBody>
      </p:sp>
      <p:sp>
        <p:nvSpPr>
          <p:cNvPr id="8" name="7 CuadroTexto"/>
          <p:cNvSpPr txBox="1"/>
          <p:nvPr/>
        </p:nvSpPr>
        <p:spPr>
          <a:xfrm>
            <a:off x="4063822" y="4877969"/>
            <a:ext cx="48477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sz="1400" dirty="0" smtClean="0"/>
              <a:t>Dominado por </a:t>
            </a:r>
            <a:r>
              <a:rPr lang="es-VE" sz="1400" i="1" dirty="0" err="1" smtClean="0"/>
              <a:t>Weinmannia</a:t>
            </a:r>
            <a:r>
              <a:rPr lang="es-VE" sz="1400" i="1" dirty="0" smtClean="0"/>
              <a:t> </a:t>
            </a:r>
            <a:r>
              <a:rPr lang="es-VE" sz="1400" i="1" dirty="0"/>
              <a:t>glabra </a:t>
            </a:r>
            <a:r>
              <a:rPr lang="es-VE" sz="1400" dirty="0" err="1"/>
              <a:t>L.f</a:t>
            </a:r>
            <a:r>
              <a:rPr lang="es-VE" sz="1400" dirty="0"/>
              <a:t>. (</a:t>
            </a:r>
            <a:r>
              <a:rPr lang="es-VE" sz="1400" dirty="0" err="1"/>
              <a:t>Cunoniaceae</a:t>
            </a:r>
            <a:r>
              <a:rPr lang="es-VE" sz="1400" dirty="0"/>
              <a:t>), </a:t>
            </a:r>
            <a:r>
              <a:rPr lang="es-VE" sz="1400" i="1" dirty="0" err="1"/>
              <a:t>Clusia</a:t>
            </a:r>
            <a:endParaRPr lang="es-VE" sz="1400" i="1" dirty="0"/>
          </a:p>
          <a:p>
            <a:pPr algn="ctr"/>
            <a:r>
              <a:rPr lang="es-VE" sz="1400" i="1" dirty="0" err="1"/>
              <a:t>trochiformis</a:t>
            </a:r>
            <a:r>
              <a:rPr lang="es-VE" sz="1400" i="1" dirty="0"/>
              <a:t> </a:t>
            </a:r>
            <a:r>
              <a:rPr lang="es-VE" sz="1400" dirty="0"/>
              <a:t>Vesque (</a:t>
            </a:r>
            <a:r>
              <a:rPr lang="es-VE" sz="1400" dirty="0" err="1"/>
              <a:t>Guttiferae</a:t>
            </a:r>
            <a:r>
              <a:rPr lang="es-VE" sz="1400" dirty="0"/>
              <a:t>) y </a:t>
            </a:r>
            <a:r>
              <a:rPr lang="es-VE" sz="1400" i="1" dirty="0" err="1"/>
              <a:t>Hedyosmum</a:t>
            </a:r>
            <a:r>
              <a:rPr lang="es-VE" sz="1400" i="1" dirty="0"/>
              <a:t> </a:t>
            </a:r>
            <a:r>
              <a:rPr lang="es-VE" sz="1400" i="1" dirty="0" err="1"/>
              <a:t>crenatum</a:t>
            </a:r>
            <a:endParaRPr lang="es-VE" sz="1400" i="1" dirty="0"/>
          </a:p>
          <a:p>
            <a:pPr algn="ctr"/>
            <a:r>
              <a:rPr lang="es-VE" sz="1400" dirty="0" err="1" smtClean="0"/>
              <a:t>Occhioni</a:t>
            </a:r>
            <a:r>
              <a:rPr lang="es-VE" sz="1400" dirty="0" smtClean="0"/>
              <a:t>. Predominan las </a:t>
            </a:r>
            <a:r>
              <a:rPr lang="es-VE" sz="1400" dirty="0" err="1" smtClean="0"/>
              <a:t>Lauraceae</a:t>
            </a:r>
            <a:r>
              <a:rPr lang="es-VE" sz="1400" dirty="0" smtClean="0"/>
              <a:t>, </a:t>
            </a:r>
            <a:r>
              <a:rPr lang="es-VE" sz="1400" dirty="0" err="1" smtClean="0"/>
              <a:t>Orchidaceae</a:t>
            </a:r>
            <a:r>
              <a:rPr lang="es-VE" sz="1400" dirty="0" smtClean="0"/>
              <a:t> y </a:t>
            </a:r>
            <a:r>
              <a:rPr lang="es-VE" sz="1400" dirty="0" err="1" smtClean="0"/>
              <a:t>Bromeliaceae</a:t>
            </a:r>
            <a:endParaRPr lang="es-VE" sz="1400" dirty="0"/>
          </a:p>
        </p:txBody>
      </p:sp>
      <p:cxnSp>
        <p:nvCxnSpPr>
          <p:cNvPr id="10" name="9 Conector recto de flecha"/>
          <p:cNvCxnSpPr/>
          <p:nvPr/>
        </p:nvCxnSpPr>
        <p:spPr>
          <a:xfrm flipV="1">
            <a:off x="848544" y="692697"/>
            <a:ext cx="4824536" cy="3120876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CuadroTexto"/>
          <p:cNvSpPr txBox="1"/>
          <p:nvPr/>
        </p:nvSpPr>
        <p:spPr>
          <a:xfrm>
            <a:off x="200472" y="3111300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VE" b="1" dirty="0" smtClean="0"/>
              <a:t>2300 m</a:t>
            </a:r>
            <a:endParaRPr lang="es-VE" b="1" dirty="0"/>
          </a:p>
        </p:txBody>
      </p:sp>
      <p:sp>
        <p:nvSpPr>
          <p:cNvPr id="15" name="14 CuadroTexto"/>
          <p:cNvSpPr txBox="1"/>
          <p:nvPr/>
        </p:nvSpPr>
        <p:spPr>
          <a:xfrm>
            <a:off x="963463" y="2564904"/>
            <a:ext cx="8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VE" b="1" dirty="0" smtClean="0"/>
              <a:t>2500 m</a:t>
            </a:r>
            <a:endParaRPr lang="es-VE" b="1" dirty="0"/>
          </a:p>
        </p:txBody>
      </p:sp>
      <p:sp>
        <p:nvSpPr>
          <p:cNvPr id="16" name="15 CuadroTexto"/>
          <p:cNvSpPr txBox="1"/>
          <p:nvPr/>
        </p:nvSpPr>
        <p:spPr>
          <a:xfrm>
            <a:off x="2867640" y="1555844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VE" b="1" dirty="0" smtClean="0"/>
              <a:t>3618m</a:t>
            </a:r>
            <a:endParaRPr lang="es-VE" b="1" dirty="0"/>
          </a:p>
        </p:txBody>
      </p:sp>
      <p:sp>
        <p:nvSpPr>
          <p:cNvPr id="17" name="16 CuadroTexto"/>
          <p:cNvSpPr txBox="1"/>
          <p:nvPr/>
        </p:nvSpPr>
        <p:spPr>
          <a:xfrm>
            <a:off x="4370018" y="580038"/>
            <a:ext cx="8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VE" b="1" dirty="0" smtClean="0"/>
              <a:t>4100 m</a:t>
            </a:r>
            <a:endParaRPr lang="es-VE" b="1" dirty="0"/>
          </a:p>
        </p:txBody>
      </p:sp>
      <p:sp>
        <p:nvSpPr>
          <p:cNvPr id="12" name="11 CuadroTexto"/>
          <p:cNvSpPr txBox="1"/>
          <p:nvPr/>
        </p:nvSpPr>
        <p:spPr>
          <a:xfrm>
            <a:off x="350489" y="764704"/>
            <a:ext cx="3810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b="1" dirty="0" smtClean="0"/>
              <a:t>Figura 3. </a:t>
            </a:r>
            <a:r>
              <a:rPr lang="es-VE" dirty="0" smtClean="0"/>
              <a:t>Esquemas de la ubicación de los bosques y su Fisionomía</a:t>
            </a:r>
            <a:endParaRPr lang="es-VE" dirty="0"/>
          </a:p>
        </p:txBody>
      </p:sp>
      <p:cxnSp>
        <p:nvCxnSpPr>
          <p:cNvPr id="19" name="18 Conector recto de flecha"/>
          <p:cNvCxnSpPr/>
          <p:nvPr/>
        </p:nvCxnSpPr>
        <p:spPr>
          <a:xfrm>
            <a:off x="3757627" y="4573328"/>
            <a:ext cx="403285" cy="304641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21 Rectángulo"/>
          <p:cNvSpPr/>
          <p:nvPr/>
        </p:nvSpPr>
        <p:spPr>
          <a:xfrm>
            <a:off x="4520952" y="1250757"/>
            <a:ext cx="177432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VE" sz="1400" dirty="0" smtClean="0"/>
              <a:t>Dominado por </a:t>
            </a:r>
            <a:r>
              <a:rPr lang="es-VE" sz="1400" i="1" dirty="0" smtClean="0"/>
              <a:t>P. sericea </a:t>
            </a:r>
            <a:r>
              <a:rPr lang="es-VE" sz="1400" dirty="0" smtClean="0"/>
              <a:t>Wedd. – </a:t>
            </a:r>
            <a:r>
              <a:rPr lang="es-VE" sz="1400" i="1" dirty="0" err="1" smtClean="0"/>
              <a:t>Gynoxys</a:t>
            </a:r>
            <a:r>
              <a:rPr lang="es-VE" sz="1400" i="1" dirty="0" smtClean="0"/>
              <a:t> meridana </a:t>
            </a:r>
            <a:r>
              <a:rPr lang="es-VE" sz="1400" dirty="0" err="1" smtClean="0"/>
              <a:t>Cuatrec</a:t>
            </a:r>
            <a:r>
              <a:rPr lang="es-VE" sz="1400" dirty="0" smtClean="0"/>
              <a:t>.</a:t>
            </a:r>
            <a:endParaRPr lang="es-VE" sz="1400" dirty="0"/>
          </a:p>
        </p:txBody>
      </p:sp>
      <p:sp>
        <p:nvSpPr>
          <p:cNvPr id="23" name="22 Rectángulo"/>
          <p:cNvSpPr/>
          <p:nvPr/>
        </p:nvSpPr>
        <p:spPr>
          <a:xfrm>
            <a:off x="6164348" y="2926634"/>
            <a:ext cx="30371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VE" sz="1400" dirty="0" smtClean="0"/>
              <a:t>Dominado por </a:t>
            </a:r>
            <a:r>
              <a:rPr lang="es-VE" sz="1400" i="1" dirty="0" smtClean="0"/>
              <a:t>Polylepis sericea </a:t>
            </a:r>
            <a:r>
              <a:rPr lang="es-VE" sz="1400" dirty="0" smtClean="0"/>
              <a:t>Wedd. – </a:t>
            </a:r>
            <a:r>
              <a:rPr lang="es-VE" sz="1400" i="1" dirty="0" err="1" smtClean="0"/>
              <a:t>Libanothamnus</a:t>
            </a:r>
            <a:r>
              <a:rPr lang="es-VE" sz="1400" i="1" dirty="0" smtClean="0"/>
              <a:t> </a:t>
            </a:r>
            <a:r>
              <a:rPr lang="es-VE" sz="1400" i="1" dirty="0" err="1" smtClean="0"/>
              <a:t>lucidus</a:t>
            </a:r>
            <a:r>
              <a:rPr lang="es-VE" sz="1400" i="1" dirty="0" smtClean="0"/>
              <a:t> </a:t>
            </a:r>
            <a:r>
              <a:rPr lang="es-VE" sz="1400" dirty="0" smtClean="0"/>
              <a:t>(</a:t>
            </a:r>
            <a:r>
              <a:rPr lang="es-VE" sz="1400" dirty="0" err="1" smtClean="0"/>
              <a:t>Aristeg</a:t>
            </a:r>
            <a:r>
              <a:rPr lang="es-VE" sz="1400" dirty="0" smtClean="0"/>
              <a:t>.) </a:t>
            </a:r>
            <a:r>
              <a:rPr lang="es-VE" sz="1400" dirty="0" err="1" smtClean="0"/>
              <a:t>Cuatrec</a:t>
            </a:r>
            <a:r>
              <a:rPr lang="es-VE" sz="1400" dirty="0" smtClean="0"/>
              <a:t>.</a:t>
            </a:r>
            <a:endParaRPr lang="es-VE" sz="1400" dirty="0"/>
          </a:p>
        </p:txBody>
      </p:sp>
    </p:spTree>
    <p:extLst>
      <p:ext uri="{BB962C8B-B14F-4D97-AF65-F5344CB8AC3E}">
        <p14:creationId xmlns:p14="http://schemas.microsoft.com/office/powerpoint/2010/main" val="154321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Logo WEB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3"/>
          <a:stretch/>
        </p:blipFill>
        <p:spPr bwMode="auto">
          <a:xfrm>
            <a:off x="9165468" y="5604276"/>
            <a:ext cx="740532" cy="4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3 Conector recto"/>
          <p:cNvCxnSpPr/>
          <p:nvPr/>
        </p:nvCxnSpPr>
        <p:spPr>
          <a:xfrm>
            <a:off x="350489" y="476672"/>
            <a:ext cx="865896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7 CuadroTexto"/>
          <p:cNvSpPr txBox="1"/>
          <p:nvPr/>
        </p:nvSpPr>
        <p:spPr>
          <a:xfrm>
            <a:off x="7547063" y="83768"/>
            <a:ext cx="1852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i="1" dirty="0" smtClean="0"/>
              <a:t>Metodología</a:t>
            </a:r>
            <a:endParaRPr lang="es-VE" i="1" dirty="0"/>
          </a:p>
        </p:txBody>
      </p:sp>
      <p:sp>
        <p:nvSpPr>
          <p:cNvPr id="5" name="4 CuadroTexto"/>
          <p:cNvSpPr txBox="1"/>
          <p:nvPr/>
        </p:nvSpPr>
        <p:spPr>
          <a:xfrm>
            <a:off x="712751" y="2492896"/>
            <a:ext cx="48245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sz="5400" dirty="0" smtClean="0"/>
              <a:t>Resultados</a:t>
            </a:r>
            <a:endParaRPr lang="es-VE" sz="5400" dirty="0"/>
          </a:p>
        </p:txBody>
      </p:sp>
      <p:sp>
        <p:nvSpPr>
          <p:cNvPr id="6" name="5 Rectángulo"/>
          <p:cNvSpPr/>
          <p:nvPr/>
        </p:nvSpPr>
        <p:spPr>
          <a:xfrm>
            <a:off x="1352600" y="3416226"/>
            <a:ext cx="7120678" cy="1567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sp>
        <p:nvSpPr>
          <p:cNvPr id="7" name="6 Rectángulo"/>
          <p:cNvSpPr/>
          <p:nvPr/>
        </p:nvSpPr>
        <p:spPr>
          <a:xfrm>
            <a:off x="1505000" y="3568626"/>
            <a:ext cx="7120678" cy="15679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3015045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yacencia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yacencia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1552</TotalTime>
  <Words>1015</Words>
  <Application>Microsoft Office PowerPoint</Application>
  <PresentationFormat>A4 (210 x 297 mm)</PresentationFormat>
  <Paragraphs>213</Paragraphs>
  <Slides>18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19" baseType="lpstr">
      <vt:lpstr>Adyacencia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Jesús</dc:creator>
  <cp:lastModifiedBy>Jesús</cp:lastModifiedBy>
  <cp:revision>67</cp:revision>
  <dcterms:created xsi:type="dcterms:W3CDTF">2015-05-06T19:19:52Z</dcterms:created>
  <dcterms:modified xsi:type="dcterms:W3CDTF">2015-05-12T16:31:00Z</dcterms:modified>
</cp:coreProperties>
</file>